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8" r:id="rId2"/>
    <p:sldId id="324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269164-A810-4C99-96CF-D89BACEB6438}" v="8" dt="2020-11-25T15:48:03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a Avila Lopez" userId="36814656-85fb-43f1-853f-4c835658eb09" providerId="ADAL" clId="{0F269164-A810-4C99-96CF-D89BACEB6438}"/>
    <pc:docChg chg="undo custSel modSld">
      <pc:chgData name="Lorena Avila Lopez" userId="36814656-85fb-43f1-853f-4c835658eb09" providerId="ADAL" clId="{0F269164-A810-4C99-96CF-D89BACEB6438}" dt="2020-11-25T15:49:37.232" v="948" actId="20577"/>
      <pc:docMkLst>
        <pc:docMk/>
      </pc:docMkLst>
      <pc:sldChg chg="addSp delSp modSp mod">
        <pc:chgData name="Lorena Avila Lopez" userId="36814656-85fb-43f1-853f-4c835658eb09" providerId="ADAL" clId="{0F269164-A810-4C99-96CF-D89BACEB6438}" dt="2020-11-25T15:42:19.158" v="762" actId="13926"/>
        <pc:sldMkLst>
          <pc:docMk/>
          <pc:sldMk cId="3994918186" sldId="298"/>
        </pc:sldMkLst>
        <pc:spChg chg="mod">
          <ac:chgData name="Lorena Avila Lopez" userId="36814656-85fb-43f1-853f-4c835658eb09" providerId="ADAL" clId="{0F269164-A810-4C99-96CF-D89BACEB6438}" dt="2020-11-24T22:31:56.472" v="101" actId="14100"/>
          <ac:spMkLst>
            <pc:docMk/>
            <pc:sldMk cId="3994918186" sldId="298"/>
            <ac:spMk id="4" creationId="{01ED9672-92E4-4A72-98F1-A319B1F9BE46}"/>
          </ac:spMkLst>
        </pc:spChg>
        <pc:spChg chg="mod">
          <ac:chgData name="Lorena Avila Lopez" userId="36814656-85fb-43f1-853f-4c835658eb09" providerId="ADAL" clId="{0F269164-A810-4C99-96CF-D89BACEB6438}" dt="2020-11-24T22:35:55.284" v="280" actId="207"/>
          <ac:spMkLst>
            <pc:docMk/>
            <pc:sldMk cId="3994918186" sldId="298"/>
            <ac:spMk id="6" creationId="{97002C70-2C59-424A-B014-F38E35D839AF}"/>
          </ac:spMkLst>
        </pc:spChg>
        <pc:spChg chg="mod">
          <ac:chgData name="Lorena Avila Lopez" userId="36814656-85fb-43f1-853f-4c835658eb09" providerId="ADAL" clId="{0F269164-A810-4C99-96CF-D89BACEB6438}" dt="2020-11-24T22:47:32.654" v="640" actId="1035"/>
          <ac:spMkLst>
            <pc:docMk/>
            <pc:sldMk cId="3994918186" sldId="298"/>
            <ac:spMk id="8" creationId="{85B23A04-0953-4F3A-8852-837824F3C8B9}"/>
          </ac:spMkLst>
        </pc:spChg>
        <pc:spChg chg="mod">
          <ac:chgData name="Lorena Avila Lopez" userId="36814656-85fb-43f1-853f-4c835658eb09" providerId="ADAL" clId="{0F269164-A810-4C99-96CF-D89BACEB6438}" dt="2020-11-24T22:35:55.284" v="280" actId="207"/>
          <ac:spMkLst>
            <pc:docMk/>
            <pc:sldMk cId="3994918186" sldId="298"/>
            <ac:spMk id="43" creationId="{7DAAA687-BA9B-410E-B96E-019FE7F0ECC0}"/>
          </ac:spMkLst>
        </pc:spChg>
        <pc:spChg chg="mod">
          <ac:chgData name="Lorena Avila Lopez" userId="36814656-85fb-43f1-853f-4c835658eb09" providerId="ADAL" clId="{0F269164-A810-4C99-96CF-D89BACEB6438}" dt="2020-11-24T22:35:55.284" v="280" actId="207"/>
          <ac:spMkLst>
            <pc:docMk/>
            <pc:sldMk cId="3994918186" sldId="298"/>
            <ac:spMk id="49" creationId="{4F241A40-73B5-4560-8680-8EED13B60975}"/>
          </ac:spMkLst>
        </pc:spChg>
        <pc:spChg chg="mod">
          <ac:chgData name="Lorena Avila Lopez" userId="36814656-85fb-43f1-853f-4c835658eb09" providerId="ADAL" clId="{0F269164-A810-4C99-96CF-D89BACEB6438}" dt="2020-11-25T15:42:19.158" v="762" actId="13926"/>
          <ac:spMkLst>
            <pc:docMk/>
            <pc:sldMk cId="3994918186" sldId="298"/>
            <ac:spMk id="136" creationId="{9424D3C5-E758-4F7D-84A4-5CC249F2CD6F}"/>
          </ac:spMkLst>
        </pc:spChg>
        <pc:spChg chg="mod">
          <ac:chgData name="Lorena Avila Lopez" userId="36814656-85fb-43f1-853f-4c835658eb09" providerId="ADAL" clId="{0F269164-A810-4C99-96CF-D89BACEB6438}" dt="2020-11-24T22:47:32.654" v="640" actId="1035"/>
          <ac:spMkLst>
            <pc:docMk/>
            <pc:sldMk cId="3994918186" sldId="298"/>
            <ac:spMk id="148" creationId="{F8BFC70E-418D-4EA1-92A7-9111E682D6AE}"/>
          </ac:spMkLst>
        </pc:spChg>
        <pc:spChg chg="add mod">
          <ac:chgData name="Lorena Avila Lopez" userId="36814656-85fb-43f1-853f-4c835658eb09" providerId="ADAL" clId="{0F269164-A810-4C99-96CF-D89BACEB6438}" dt="2020-11-24T22:47:17.851" v="602" actId="1035"/>
          <ac:spMkLst>
            <pc:docMk/>
            <pc:sldMk cId="3994918186" sldId="298"/>
            <ac:spMk id="158" creationId="{EF115AA8-F2F2-46F0-8C21-6504F50B0B1F}"/>
          </ac:spMkLst>
        </pc:spChg>
        <pc:spChg chg="mod">
          <ac:chgData name="Lorena Avila Lopez" userId="36814656-85fb-43f1-853f-4c835658eb09" providerId="ADAL" clId="{0F269164-A810-4C99-96CF-D89BACEB6438}" dt="2020-11-24T22:36:03.966" v="281" actId="207"/>
          <ac:spMkLst>
            <pc:docMk/>
            <pc:sldMk cId="3994918186" sldId="298"/>
            <ac:spMk id="165" creationId="{65C99E04-25AE-4860-BF8E-530E844C2E28}"/>
          </ac:spMkLst>
        </pc:spChg>
        <pc:spChg chg="mod">
          <ac:chgData name="Lorena Avila Lopez" userId="36814656-85fb-43f1-853f-4c835658eb09" providerId="ADAL" clId="{0F269164-A810-4C99-96CF-D89BACEB6438}" dt="2020-11-24T22:36:03.966" v="281" actId="207"/>
          <ac:spMkLst>
            <pc:docMk/>
            <pc:sldMk cId="3994918186" sldId="298"/>
            <ac:spMk id="174" creationId="{AF441536-D4DA-4A65-98A4-5F32FA4E2100}"/>
          </ac:spMkLst>
        </pc:spChg>
        <pc:cxnChg chg="mod">
          <ac:chgData name="Lorena Avila Lopez" userId="36814656-85fb-43f1-853f-4c835658eb09" providerId="ADAL" clId="{0F269164-A810-4C99-96CF-D89BACEB6438}" dt="2020-11-24T22:32:07.602" v="102" actId="14100"/>
          <ac:cxnSpMkLst>
            <pc:docMk/>
            <pc:sldMk cId="3994918186" sldId="298"/>
            <ac:cxnSpMk id="86" creationId="{00000000-0000-0000-0000-000000000000}"/>
          </ac:cxnSpMkLst>
        </pc:cxnChg>
        <pc:cxnChg chg="mod">
          <ac:chgData name="Lorena Avila Lopez" userId="36814656-85fb-43f1-853f-4c835658eb09" providerId="ADAL" clId="{0F269164-A810-4C99-96CF-D89BACEB6438}" dt="2020-11-24T22:32:13.694" v="103" actId="1076"/>
          <ac:cxnSpMkLst>
            <pc:docMk/>
            <pc:sldMk cId="3994918186" sldId="298"/>
            <ac:cxnSpMk id="101" creationId="{00000000-0000-0000-0000-000000000000}"/>
          </ac:cxnSpMkLst>
        </pc:cxnChg>
        <pc:cxnChg chg="mod">
          <ac:chgData name="Lorena Avila Lopez" userId="36814656-85fb-43f1-853f-4c835658eb09" providerId="ADAL" clId="{0F269164-A810-4C99-96CF-D89BACEB6438}" dt="2020-11-24T22:47:32.654" v="640" actId="1035"/>
          <ac:cxnSpMkLst>
            <pc:docMk/>
            <pc:sldMk cId="3994918186" sldId="298"/>
            <ac:cxnSpMk id="140" creationId="{EACE1D13-CA4E-45E9-83BD-3509F0B4B633}"/>
          </ac:cxnSpMkLst>
        </pc:cxnChg>
        <pc:cxnChg chg="mod">
          <ac:chgData name="Lorena Avila Lopez" userId="36814656-85fb-43f1-853f-4c835658eb09" providerId="ADAL" clId="{0F269164-A810-4C99-96CF-D89BACEB6438}" dt="2020-11-24T22:47:32.654" v="640" actId="1035"/>
          <ac:cxnSpMkLst>
            <pc:docMk/>
            <pc:sldMk cId="3994918186" sldId="298"/>
            <ac:cxnSpMk id="151" creationId="{5382CDF6-5DD2-4A3B-9957-ED9A5D5264E2}"/>
          </ac:cxnSpMkLst>
        </pc:cxnChg>
        <pc:cxnChg chg="add mod">
          <ac:chgData name="Lorena Avila Lopez" userId="36814656-85fb-43f1-853f-4c835658eb09" providerId="ADAL" clId="{0F269164-A810-4C99-96CF-D89BACEB6438}" dt="2020-11-24T22:32:23.956" v="105" actId="1076"/>
          <ac:cxnSpMkLst>
            <pc:docMk/>
            <pc:sldMk cId="3994918186" sldId="298"/>
            <ac:cxnSpMk id="154" creationId="{AE582AB9-B164-4EC8-A3C9-518772487E33}"/>
          </ac:cxnSpMkLst>
        </pc:cxnChg>
        <pc:cxnChg chg="mod">
          <ac:chgData name="Lorena Avila Lopez" userId="36814656-85fb-43f1-853f-4c835658eb09" providerId="ADAL" clId="{0F269164-A810-4C99-96CF-D89BACEB6438}" dt="2020-11-24T22:27:38.863" v="27" actId="14100"/>
          <ac:cxnSpMkLst>
            <pc:docMk/>
            <pc:sldMk cId="3994918186" sldId="298"/>
            <ac:cxnSpMk id="155" creationId="{CFF0339D-BB26-43E4-9CFA-2F9D8C9FD9CA}"/>
          </ac:cxnSpMkLst>
        </pc:cxnChg>
        <pc:cxnChg chg="add mod">
          <ac:chgData name="Lorena Avila Lopez" userId="36814656-85fb-43f1-853f-4c835658eb09" providerId="ADAL" clId="{0F269164-A810-4C99-96CF-D89BACEB6438}" dt="2020-11-24T22:32:29.513" v="107" actId="1076"/>
          <ac:cxnSpMkLst>
            <pc:docMk/>
            <pc:sldMk cId="3994918186" sldId="298"/>
            <ac:cxnSpMk id="157" creationId="{15780BDB-135B-43D7-B98B-4A53686A7F37}"/>
          </ac:cxnSpMkLst>
        </pc:cxnChg>
        <pc:cxnChg chg="add mod">
          <ac:chgData name="Lorena Avila Lopez" userId="36814656-85fb-43f1-853f-4c835658eb09" providerId="ADAL" clId="{0F269164-A810-4C99-96CF-D89BACEB6438}" dt="2020-11-24T22:47:23.222" v="617" actId="1035"/>
          <ac:cxnSpMkLst>
            <pc:docMk/>
            <pc:sldMk cId="3994918186" sldId="298"/>
            <ac:cxnSpMk id="160" creationId="{58DD7AD8-89C5-4C16-A1F8-CA3B899130A1}"/>
          </ac:cxnSpMkLst>
        </pc:cxnChg>
        <pc:cxnChg chg="del mod">
          <ac:chgData name="Lorena Avila Lopez" userId="36814656-85fb-43f1-853f-4c835658eb09" providerId="ADAL" clId="{0F269164-A810-4C99-96CF-D89BACEB6438}" dt="2020-11-24T22:31:28.091" v="94" actId="478"/>
          <ac:cxnSpMkLst>
            <pc:docMk/>
            <pc:sldMk cId="3994918186" sldId="298"/>
            <ac:cxnSpMk id="175" creationId="{2ACFFD3E-4DCF-49C6-B857-6C08E5B1F534}"/>
          </ac:cxnSpMkLst>
        </pc:cxnChg>
        <pc:cxnChg chg="del mod">
          <ac:chgData name="Lorena Avila Lopez" userId="36814656-85fb-43f1-853f-4c835658eb09" providerId="ADAL" clId="{0F269164-A810-4C99-96CF-D89BACEB6438}" dt="2020-11-24T22:32:32.663" v="108" actId="478"/>
          <ac:cxnSpMkLst>
            <pc:docMk/>
            <pc:sldMk cId="3994918186" sldId="298"/>
            <ac:cxnSpMk id="179" creationId="{BEA7F2E5-AF3E-41A5-9022-CA02C8FE5AAA}"/>
          </ac:cxnSpMkLst>
        </pc:cxnChg>
        <pc:cxnChg chg="mod">
          <ac:chgData name="Lorena Avila Lopez" userId="36814656-85fb-43f1-853f-4c835658eb09" providerId="ADAL" clId="{0F269164-A810-4C99-96CF-D89BACEB6438}" dt="2020-11-24T22:28:31.554" v="89" actId="14100"/>
          <ac:cxnSpMkLst>
            <pc:docMk/>
            <pc:sldMk cId="3994918186" sldId="298"/>
            <ac:cxnSpMk id="476" creationId="{00000000-0000-0000-0000-000000000000}"/>
          </ac:cxnSpMkLst>
        </pc:cxnChg>
        <pc:cxnChg chg="mod">
          <ac:chgData name="Lorena Avila Lopez" userId="36814656-85fb-43f1-853f-4c835658eb09" providerId="ADAL" clId="{0F269164-A810-4C99-96CF-D89BACEB6438}" dt="2020-11-24T22:28:09.228" v="34" actId="14100"/>
          <ac:cxnSpMkLst>
            <pc:docMk/>
            <pc:sldMk cId="3994918186" sldId="298"/>
            <ac:cxnSpMk id="479" creationId="{00000000-0000-0000-0000-000000000000}"/>
          </ac:cxnSpMkLst>
        </pc:cxnChg>
      </pc:sldChg>
      <pc:sldChg chg="addSp delSp modSp mod">
        <pc:chgData name="Lorena Avila Lopez" userId="36814656-85fb-43f1-853f-4c835658eb09" providerId="ADAL" clId="{0F269164-A810-4C99-96CF-D89BACEB6438}" dt="2020-11-25T15:49:37.232" v="948" actId="20577"/>
        <pc:sldMkLst>
          <pc:docMk/>
          <pc:sldMk cId="3857639774" sldId="324"/>
        </pc:sldMkLst>
        <pc:spChg chg="mod">
          <ac:chgData name="Lorena Avila Lopez" userId="36814656-85fb-43f1-853f-4c835658eb09" providerId="ADAL" clId="{0F269164-A810-4C99-96CF-D89BACEB6438}" dt="2020-11-25T14:38:09.084" v="752" actId="1037"/>
          <ac:spMkLst>
            <pc:docMk/>
            <pc:sldMk cId="3857639774" sldId="324"/>
            <ac:spMk id="4" creationId="{01ED9672-92E4-4A72-98F1-A319B1F9BE46}"/>
          </ac:spMkLst>
        </pc:spChg>
        <pc:spChg chg="mod">
          <ac:chgData name="Lorena Avila Lopez" userId="36814656-85fb-43f1-853f-4c835658eb09" providerId="ADAL" clId="{0F269164-A810-4C99-96CF-D89BACEB6438}" dt="2020-11-24T22:41:20.182" v="322" actId="14100"/>
          <ac:spMkLst>
            <pc:docMk/>
            <pc:sldMk cId="3857639774" sldId="324"/>
            <ac:spMk id="43" creationId="{7DAAA687-BA9B-410E-B96E-019FE7F0ECC0}"/>
          </ac:spMkLst>
        </pc:spChg>
        <pc:spChg chg="mod">
          <ac:chgData name="Lorena Avila Lopez" userId="36814656-85fb-43f1-853f-4c835658eb09" providerId="ADAL" clId="{0F269164-A810-4C99-96CF-D89BACEB6438}" dt="2020-11-24T22:41:24.222" v="323" actId="14100"/>
          <ac:spMkLst>
            <pc:docMk/>
            <pc:sldMk cId="3857639774" sldId="324"/>
            <ac:spMk id="49" creationId="{4F241A40-73B5-4560-8680-8EED13B60975}"/>
          </ac:spMkLst>
        </pc:spChg>
        <pc:spChg chg="mod">
          <ac:chgData name="Lorena Avila Lopez" userId="36814656-85fb-43f1-853f-4c835658eb09" providerId="ADAL" clId="{0F269164-A810-4C99-96CF-D89BACEB6438}" dt="2020-11-24T22:47:50.762" v="660" actId="1036"/>
          <ac:spMkLst>
            <pc:docMk/>
            <pc:sldMk cId="3857639774" sldId="324"/>
            <ac:spMk id="61" creationId="{67BA05DA-22FE-41CF-A24C-7D401B914B7E}"/>
          </ac:spMkLst>
        </pc:spChg>
        <pc:spChg chg="mod">
          <ac:chgData name="Lorena Avila Lopez" userId="36814656-85fb-43f1-853f-4c835658eb09" providerId="ADAL" clId="{0F269164-A810-4C99-96CF-D89BACEB6438}" dt="2020-11-24T22:47:50.762" v="660" actId="1036"/>
          <ac:spMkLst>
            <pc:docMk/>
            <pc:sldMk cId="3857639774" sldId="324"/>
            <ac:spMk id="62" creationId="{27F1A4A8-9338-4026-BDBF-83D26807C5E1}"/>
          </ac:spMkLst>
        </pc:spChg>
        <pc:spChg chg="mod">
          <ac:chgData name="Lorena Avila Lopez" userId="36814656-85fb-43f1-853f-4c835658eb09" providerId="ADAL" clId="{0F269164-A810-4C99-96CF-D89BACEB6438}" dt="2020-11-25T15:44:29.778" v="814" actId="20577"/>
          <ac:spMkLst>
            <pc:docMk/>
            <pc:sldMk cId="3857639774" sldId="324"/>
            <ac:spMk id="136" creationId="{9424D3C5-E758-4F7D-84A4-5CC249F2CD6F}"/>
          </ac:spMkLst>
        </pc:spChg>
        <pc:spChg chg="mod">
          <ac:chgData name="Lorena Avila Lopez" userId="36814656-85fb-43f1-853f-4c835658eb09" providerId="ADAL" clId="{0F269164-A810-4C99-96CF-D89BACEB6438}" dt="2020-11-25T15:48:12.930" v="856" actId="20577"/>
          <ac:spMkLst>
            <pc:docMk/>
            <pc:sldMk cId="3857639774" sldId="324"/>
            <ac:spMk id="137" creationId="{9424D3C5-E758-4F7D-84A4-5CC249F2CD6F}"/>
          </ac:spMkLst>
        </pc:spChg>
        <pc:spChg chg="add mod">
          <ac:chgData name="Lorena Avila Lopez" userId="36814656-85fb-43f1-853f-4c835658eb09" providerId="ADAL" clId="{0F269164-A810-4C99-96CF-D89BACEB6438}" dt="2020-11-24T22:41:29.133" v="324" actId="14100"/>
          <ac:spMkLst>
            <pc:docMk/>
            <pc:sldMk cId="3857639774" sldId="324"/>
            <ac:spMk id="138" creationId="{5FE386A3-F719-4A08-BDB6-0EDC8669A82C}"/>
          </ac:spMkLst>
        </pc:spChg>
        <pc:spChg chg="add mod">
          <ac:chgData name="Lorena Avila Lopez" userId="36814656-85fb-43f1-853f-4c835658eb09" providerId="ADAL" clId="{0F269164-A810-4C99-96CF-D89BACEB6438}" dt="2020-11-24T22:48:06.577" v="726" actId="1036"/>
          <ac:spMkLst>
            <pc:docMk/>
            <pc:sldMk cId="3857639774" sldId="324"/>
            <ac:spMk id="157" creationId="{268BE8BD-E4F8-401D-BDF8-C1B8856BBA74}"/>
          </ac:spMkLst>
        </pc:spChg>
        <pc:spChg chg="mod">
          <ac:chgData name="Lorena Avila Lopez" userId="36814656-85fb-43f1-853f-4c835658eb09" providerId="ADAL" clId="{0F269164-A810-4C99-96CF-D89BACEB6438}" dt="2020-11-25T15:49:37.232" v="948" actId="20577"/>
          <ac:spMkLst>
            <pc:docMk/>
            <pc:sldMk cId="3857639774" sldId="324"/>
            <ac:spMk id="161" creationId="{09C23457-425F-4720-B5A0-CA0ADC5FFC96}"/>
          </ac:spMkLst>
        </pc:spChg>
        <pc:spChg chg="mod">
          <ac:chgData name="Lorena Avila Lopez" userId="36814656-85fb-43f1-853f-4c835658eb09" providerId="ADAL" clId="{0F269164-A810-4C99-96CF-D89BACEB6438}" dt="2020-11-25T14:38:31.914" v="757" actId="1076"/>
          <ac:spMkLst>
            <pc:docMk/>
            <pc:sldMk cId="3857639774" sldId="324"/>
            <ac:spMk id="166" creationId="{5D3FAA89-722F-4209-8D34-0658AC136B86}"/>
          </ac:spMkLst>
        </pc:spChg>
        <pc:spChg chg="mod">
          <ac:chgData name="Lorena Avila Lopez" userId="36814656-85fb-43f1-853f-4c835658eb09" providerId="ADAL" clId="{0F269164-A810-4C99-96CF-D89BACEB6438}" dt="2020-11-25T14:38:27.354" v="755" actId="1076"/>
          <ac:spMkLst>
            <pc:docMk/>
            <pc:sldMk cId="3857639774" sldId="324"/>
            <ac:spMk id="168" creationId="{3A0F6A76-D87C-4941-A166-8421BF12E692}"/>
          </ac:spMkLst>
        </pc:spChg>
        <pc:cxnChg chg="mod">
          <ac:chgData name="Lorena Avila Lopez" userId="36814656-85fb-43f1-853f-4c835658eb09" providerId="ADAL" clId="{0F269164-A810-4C99-96CF-D89BACEB6438}" dt="2020-11-25T14:38:09.758" v="753" actId="1076"/>
          <ac:cxnSpMkLst>
            <pc:docMk/>
            <pc:sldMk cId="3857639774" sldId="324"/>
            <ac:cxnSpMk id="84" creationId="{00000000-0000-0000-0000-000000000000}"/>
          </ac:cxnSpMkLst>
        </pc:cxnChg>
        <pc:cxnChg chg="add mod">
          <ac:chgData name="Lorena Avila Lopez" userId="36814656-85fb-43f1-853f-4c835658eb09" providerId="ADAL" clId="{0F269164-A810-4C99-96CF-D89BACEB6438}" dt="2020-11-25T14:38:45.092" v="761" actId="1076"/>
          <ac:cxnSpMkLst>
            <pc:docMk/>
            <pc:sldMk cId="3857639774" sldId="324"/>
            <ac:cxnSpMk id="132" creationId="{94950A53-4015-42F0-91B2-FE11D09C7BA0}"/>
          </ac:cxnSpMkLst>
        </pc:cxnChg>
        <pc:cxnChg chg="add mod">
          <ac:chgData name="Lorena Avila Lopez" userId="36814656-85fb-43f1-853f-4c835658eb09" providerId="ADAL" clId="{0F269164-A810-4C99-96CF-D89BACEB6438}" dt="2020-11-24T22:48:06.577" v="726" actId="1036"/>
          <ac:cxnSpMkLst>
            <pc:docMk/>
            <pc:sldMk cId="3857639774" sldId="324"/>
            <ac:cxnSpMk id="158" creationId="{C0CEF054-8213-42E7-AC1E-839E0B3B7BC6}"/>
          </ac:cxnSpMkLst>
        </pc:cxnChg>
        <pc:cxnChg chg="mod">
          <ac:chgData name="Lorena Avila Lopez" userId="36814656-85fb-43f1-853f-4c835658eb09" providerId="ADAL" clId="{0F269164-A810-4C99-96CF-D89BACEB6438}" dt="2020-11-25T15:49:34.472" v="937" actId="20577"/>
          <ac:cxnSpMkLst>
            <pc:docMk/>
            <pc:sldMk cId="3857639774" sldId="324"/>
            <ac:cxnSpMk id="163" creationId="{B545ABF4-A028-43CB-85AD-D1BA1F95DEAF}"/>
          </ac:cxnSpMkLst>
        </pc:cxnChg>
        <pc:cxnChg chg="del mod">
          <ac:chgData name="Lorena Avila Lopez" userId="36814656-85fb-43f1-853f-4c835658eb09" providerId="ADAL" clId="{0F269164-A810-4C99-96CF-D89BACEB6438}" dt="2020-11-24T22:38:51.108" v="294" actId="478"/>
          <ac:cxnSpMkLst>
            <pc:docMk/>
            <pc:sldMk cId="3857639774" sldId="324"/>
            <ac:cxnSpMk id="169" creationId="{7A4CA7D2-304C-43B4-B307-28A5443C1C8F}"/>
          </ac:cxnSpMkLst>
        </pc:cxnChg>
        <pc:cxnChg chg="mod">
          <ac:chgData name="Lorena Avila Lopez" userId="36814656-85fb-43f1-853f-4c835658eb09" providerId="ADAL" clId="{0F269164-A810-4C99-96CF-D89BACEB6438}" dt="2020-11-25T14:38:31.914" v="757" actId="1076"/>
          <ac:cxnSpMkLst>
            <pc:docMk/>
            <pc:sldMk cId="3857639774" sldId="324"/>
            <ac:cxnSpMk id="171" creationId="{ABD3DD61-5D6C-4D97-A6DE-310882E2B2DD}"/>
          </ac:cxnSpMkLst>
        </pc:cxnChg>
        <pc:cxnChg chg="mod">
          <ac:chgData name="Lorena Avila Lopez" userId="36814656-85fb-43f1-853f-4c835658eb09" providerId="ADAL" clId="{0F269164-A810-4C99-96CF-D89BACEB6438}" dt="2020-11-24T23:25:59.172" v="729" actId="14100"/>
          <ac:cxnSpMkLst>
            <pc:docMk/>
            <pc:sldMk cId="3857639774" sldId="324"/>
            <ac:cxnSpMk id="186" creationId="{00000000-0000-0000-0000-000000000000}"/>
          </ac:cxnSpMkLst>
        </pc:cxnChg>
        <pc:cxnChg chg="mod">
          <ac:chgData name="Lorena Avila Lopez" userId="36814656-85fb-43f1-853f-4c835658eb09" providerId="ADAL" clId="{0F269164-A810-4C99-96CF-D89BACEB6438}" dt="2020-11-25T15:48:03.802" v="852" actId="20578"/>
          <ac:cxnSpMkLst>
            <pc:docMk/>
            <pc:sldMk cId="3857639774" sldId="324"/>
            <ac:cxnSpMk id="208" creationId="{65B30E77-9081-4B9C-A185-850E70144F8E}"/>
          </ac:cxnSpMkLst>
        </pc:cxnChg>
        <pc:cxnChg chg="mod">
          <ac:chgData name="Lorena Avila Lopez" userId="36814656-85fb-43f1-853f-4c835658eb09" providerId="ADAL" clId="{0F269164-A810-4C99-96CF-D89BACEB6438}" dt="2020-11-24T22:47:50.762" v="660" actId="1036"/>
          <ac:cxnSpMkLst>
            <pc:docMk/>
            <pc:sldMk cId="3857639774" sldId="324"/>
            <ac:cxnSpMk id="417" creationId="{BCE23C0A-69CF-4C42-8929-97D04E6D4492}"/>
          </ac:cxnSpMkLst>
        </pc:cxnChg>
        <pc:cxnChg chg="mod">
          <ac:chgData name="Lorena Avila Lopez" userId="36814656-85fb-43f1-853f-4c835658eb09" providerId="ADAL" clId="{0F269164-A810-4C99-96CF-D89BACEB6438}" dt="2020-11-24T22:47:50.762" v="660" actId="1036"/>
          <ac:cxnSpMkLst>
            <pc:docMk/>
            <pc:sldMk cId="3857639774" sldId="324"/>
            <ac:cxnSpMk id="421" creationId="{F3A75B17-CA73-4781-B28F-037AD23A437B}"/>
          </ac:cxnSpMkLst>
        </pc:cxnChg>
        <pc:cxnChg chg="mod">
          <ac:chgData name="Lorena Avila Lopez" userId="36814656-85fb-43f1-853f-4c835658eb09" providerId="ADAL" clId="{0F269164-A810-4C99-96CF-D89BACEB6438}" dt="2020-11-24T22:41:24.222" v="323" actId="14100"/>
          <ac:cxnSpMkLst>
            <pc:docMk/>
            <pc:sldMk cId="3857639774" sldId="324"/>
            <ac:cxnSpMk id="476" creationId="{00000000-0000-0000-0000-000000000000}"/>
          </ac:cxnSpMkLst>
        </pc:cxnChg>
        <pc:cxnChg chg="mod">
          <ac:chgData name="Lorena Avila Lopez" userId="36814656-85fb-43f1-853f-4c835658eb09" providerId="ADAL" clId="{0F269164-A810-4C99-96CF-D89BACEB6438}" dt="2020-11-24T22:42:06.406" v="392" actId="1038"/>
          <ac:cxnSpMkLst>
            <pc:docMk/>
            <pc:sldMk cId="3857639774" sldId="324"/>
            <ac:cxnSpMk id="479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07395-2FAA-487A-852D-8FF7E4668718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AD906-7F8D-48D9-9592-92E2A60720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166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529B0-1D7C-AD49-BF5B-F135DABF1B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08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529B0-1D7C-AD49-BF5B-F135DABF1B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7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1407D5-0108-4A26-8251-EE0F0DF94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A33E68-4345-4E3A-9A7B-F142B7F2D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800437-5AE0-4A4C-9FCF-E0DD7DA33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7E76A5-861F-4E82-AED3-9F0EE4CE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6939B8-D3F9-47C3-A9DC-48E8C5E92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011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49E816-05A6-4625-B921-EAAF2353C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5A7B68-E0F0-4E64-A06B-01648E2B9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795A4C-2FF3-4D17-84A1-22A860517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8472F2-57FC-47A7-A513-9BB2D0CD2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2D00C0-42D3-49FF-86A0-0620F56BE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28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64B667-7C69-4F0C-AE2D-9A6262386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719FFC-59DB-49DC-9755-CB533D291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7271D-C20A-450B-86AA-5EA97ABEE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553DCC-98AF-433F-B252-520D3007E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7F69D7-3712-42DB-BA34-7CEF836A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189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53AD1-6C37-4915-B931-4C4E35F54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CACDF5-FA40-4DF9-B619-55AE6D4C6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891893-F970-4174-BAA9-3B25CF90F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6910BF-4201-4201-A0C4-642430A8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322953-18AE-40DE-862D-B2A786858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89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EB6FA-7875-4CE7-96E4-C8147EF1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89138D-B5CC-4B89-8F48-0799F1631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2BC6B7-1CBB-4425-8B5F-5CCCD0BA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3BAE8F-5E4D-4E25-BEE2-CD26D85D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A12C3-ED8B-4EA7-8AAA-EE211A27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58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7E14F-0DB2-4CF3-978E-AD04A3EC6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5526ED-6AA7-4EE6-B318-A8DD1F421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50006D-80A1-443E-9D5B-6A8356A33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EEAD55-A572-4B68-962F-1FD34C8CB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6BA2B3-A300-4046-8396-24F2FBE88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54A433-DD3F-4A5F-ACF5-DD0A712E5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327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169D9-55F3-42D9-96F3-318D9E21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4E7DFA-D967-44A0-BCCF-9FA115327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54713A-F51A-4F8A-953B-42595B456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6D277E-6B6A-4F2E-81E1-06F246FFF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4A031E1-57A0-45DD-BDA9-B8F89A161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104375-5ED2-4E07-B7FB-66355514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F387F9-74FD-4AFF-BCDF-ECD6440C0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D87B2A4-7D8E-45E3-A806-A76739617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013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096F0-5B84-4CB9-8F69-A895149E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51BA26-2B16-4EAA-B944-2753B7AD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AD316C-C5F5-4956-AE15-FE82F0A1E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D1DC646-46C3-4AE7-AD62-7AC225EB0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658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AB42751-B126-4C4E-B5B3-7BD088839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A7163E-293E-4DA0-ADA5-D6CBD1DD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CCB21B-6386-4CD1-A6F2-EA65ED5C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547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3FD4D5-6684-4076-BB54-6051361F7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494158-4C04-4167-B974-648F70109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EB5A49-AC4F-4CD2-A3F2-27A88029E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773E5E-04B4-4107-8FE2-6F151A8B7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CE75F1-038F-4AD8-9DB1-66ADD676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625206-F0FA-4D1D-93BC-8986A4C65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172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667D4-4D23-48B4-8B66-975F1533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BE544D-4A16-4C1E-A3C0-42C326542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A8A206-6B0E-4791-983C-F04FAE0CA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2D900D-5C2A-4EBC-9943-DAFC43C1F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03A9F6-4DD2-4C2F-BCAF-510D67901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F11411-0045-40C2-B63A-4C69563C3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058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A74CC61-1371-4A12-8171-7279586A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B6E74E-4681-4B4F-8533-71978D814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FE0F3D-7E37-4DF1-912E-23DF33702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F26DC-EF43-4195-B87E-C808A0F2B51C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63FC24-CCFC-44DD-96E8-8ABA6D1A4E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224742-F06D-4569-A69F-12D3DDAAE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EC624-142B-40A5-879D-6E23E84E77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737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1ED9672-92E4-4A72-98F1-A319B1F9BE46}"/>
              </a:ext>
            </a:extLst>
          </p:cNvPr>
          <p:cNvSpPr txBox="1"/>
          <p:nvPr/>
        </p:nvSpPr>
        <p:spPr>
          <a:xfrm>
            <a:off x="1429309" y="3514544"/>
            <a:ext cx="10702215" cy="224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latin typeface="Arial" panose="020B0604020202020204" pitchFamily="34" charset="0"/>
                <a:cs typeface="Arial" panose="020B0604020202020204" pitchFamily="34" charset="0"/>
              </a:rPr>
              <a:t>Inadecuada gestión en el manejo integral de residuos sólidos en el predio Doña Juana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1D1D11-7BD7-4CDE-B50B-9E492282DC0E}"/>
              </a:ext>
            </a:extLst>
          </p:cNvPr>
          <p:cNvSpPr txBox="1"/>
          <p:nvPr/>
        </p:nvSpPr>
        <p:spPr>
          <a:xfrm>
            <a:off x="1232664" y="4001817"/>
            <a:ext cx="933704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Bajo índice de separación en la fuente de materiales susceptibles de ser aprovechados y contaminación cruzada de los mismos.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7002C70-2C59-424A-B014-F38E35D839AF}"/>
              </a:ext>
            </a:extLst>
          </p:cNvPr>
          <p:cNvSpPr txBox="1"/>
          <p:nvPr/>
        </p:nvSpPr>
        <p:spPr>
          <a:xfrm>
            <a:off x="3400595" y="5347058"/>
            <a:ext cx="1929842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Bajo cumplimento en los objetivos propuestos a través de :  Acuerdo de París,  Acuerdo de Montreal ,  ODS ,  Acuerdo de Minamata frente al manejo integral de RSU</a:t>
            </a:r>
            <a:endParaRPr lang="es-CO" sz="429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0F6EB08-0723-424D-9E22-C424476328CE}"/>
              </a:ext>
            </a:extLst>
          </p:cNvPr>
          <p:cNvSpPr txBox="1"/>
          <p:nvPr/>
        </p:nvSpPr>
        <p:spPr>
          <a:xfrm>
            <a:off x="6530945" y="3965606"/>
            <a:ext cx="4157322" cy="2000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700" dirty="0">
                <a:latin typeface="Arial" panose="020B0604020202020204" pitchFamily="34" charset="0"/>
                <a:cs typeface="Arial" panose="020B0604020202020204" pitchFamily="34" charset="0"/>
              </a:rPr>
              <a:t>Inadecuada operación del relleno sanitario </a:t>
            </a:r>
            <a:endParaRPr lang="es-CO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CDF9479D-F4E9-402B-BDF1-4A8479CB5236}"/>
              </a:ext>
            </a:extLst>
          </p:cNvPr>
          <p:cNvSpPr txBox="1"/>
          <p:nvPr/>
        </p:nvSpPr>
        <p:spPr>
          <a:xfrm>
            <a:off x="2396574" y="3991975"/>
            <a:ext cx="84558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500" dirty="0">
                <a:latin typeface="Arial" panose="020B0604020202020204" pitchFamily="34" charset="0"/>
                <a:cs typeface="Arial" panose="020B0604020202020204" pitchFamily="34" charset="0"/>
              </a:rPr>
              <a:t>Baja implementación de rutas selectivas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7DAAA687-BA9B-410E-B96E-019FE7F0ECC0}"/>
              </a:ext>
            </a:extLst>
          </p:cNvPr>
          <p:cNvSpPr txBox="1"/>
          <p:nvPr/>
        </p:nvSpPr>
        <p:spPr>
          <a:xfrm>
            <a:off x="3395194" y="5851087"/>
            <a:ext cx="1920281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Falta de  aplicación del Modelo Circular de residuos sólidos potencialmente aprovechables que llegan al RSDJ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B3D172D5-0D3F-4AA0-8BD0-313AA6DA28CA}"/>
              </a:ext>
            </a:extLst>
          </p:cNvPr>
          <p:cNvSpPr txBox="1"/>
          <p:nvPr/>
        </p:nvSpPr>
        <p:spPr>
          <a:xfrm>
            <a:off x="3431059" y="3961667"/>
            <a:ext cx="1968141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Falta de implementación de tecnologías térmicas y/o similares aplicables para tratamiento de residuos sólidos, diferentes a Relleno Sanitario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81B2DB79-2A60-4C2B-B3DA-00698E48CC9A}"/>
              </a:ext>
            </a:extLst>
          </p:cNvPr>
          <p:cNvSpPr txBox="1"/>
          <p:nvPr/>
        </p:nvSpPr>
        <p:spPr>
          <a:xfrm>
            <a:off x="5509820" y="3964173"/>
            <a:ext cx="686302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progresivo de residuos que ingresan al relleno sanitario de la ciudad de Bogotá y Municipios aledaños</a:t>
            </a:r>
            <a:endParaRPr lang="es-CO" sz="429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60AD4DD-7075-493F-B56E-5B519575B320}"/>
              </a:ext>
            </a:extLst>
          </p:cNvPr>
          <p:cNvSpPr txBox="1"/>
          <p:nvPr/>
        </p:nvSpPr>
        <p:spPr>
          <a:xfrm>
            <a:off x="6508784" y="4284809"/>
            <a:ext cx="978073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de deslizamientos por falta de mantenimiento, que disminuyen la capacidad de disposición de residuos en el RSDJ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82B029F-1BCE-40C7-8FC4-11A4365627D8}"/>
              </a:ext>
            </a:extLst>
          </p:cNvPr>
          <p:cNvSpPr txBox="1"/>
          <p:nvPr/>
        </p:nvSpPr>
        <p:spPr>
          <a:xfrm>
            <a:off x="1226524" y="4619933"/>
            <a:ext cx="944957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Desconocimiento ciudadano del valor intrínseco que hay en los residuos sólidos y de las  bondades de la Economía Circular (</a:t>
            </a:r>
            <a:r>
              <a:rPr lang="es-ES" sz="429" dirty="0" err="1">
                <a:latin typeface="Arial" panose="020B0604020202020204" pitchFamily="34" charset="0"/>
                <a:cs typeface="Arial" panose="020B0604020202020204" pitchFamily="34" charset="0"/>
              </a:rPr>
              <a:t>Conpes</a:t>
            </a:r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 3874/2016). </a:t>
            </a:r>
            <a:r>
              <a:rPr lang="es-CO" sz="429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​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F241A40-73B5-4560-8680-8EED13B60975}"/>
              </a:ext>
            </a:extLst>
          </p:cNvPr>
          <p:cNvSpPr txBox="1"/>
          <p:nvPr/>
        </p:nvSpPr>
        <p:spPr>
          <a:xfrm>
            <a:off x="3395194" y="6322250"/>
            <a:ext cx="1920281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Incumplimiento de Políticas Públicas en relación con el manejo integral de los residuos sólidos.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40F725EC-8736-4C52-8926-68732C2E3A76}"/>
              </a:ext>
            </a:extLst>
          </p:cNvPr>
          <p:cNvSpPr txBox="1"/>
          <p:nvPr/>
        </p:nvSpPr>
        <p:spPr>
          <a:xfrm>
            <a:off x="3434896" y="4831209"/>
            <a:ext cx="769669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Ausencia de normatividad tarifaria para incluir alterativas diferentes al  Relleno. 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0D4C76A-FA90-46E9-9616-1FB47A314BB8}"/>
              </a:ext>
            </a:extLst>
          </p:cNvPr>
          <p:cNvSpPr txBox="1"/>
          <p:nvPr/>
        </p:nvSpPr>
        <p:spPr>
          <a:xfrm>
            <a:off x="4328855" y="4831209"/>
            <a:ext cx="1037205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Incompleta normatividad ambiental para la construcción y operación de Plantas de aprovechamiento de residuos sólidos a través de tecnologías térmicas,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0527A5B-0C91-4A3D-A2C4-BF09E8749F44}"/>
              </a:ext>
            </a:extLst>
          </p:cNvPr>
          <p:cNvSpPr txBox="1"/>
          <p:nvPr/>
        </p:nvSpPr>
        <p:spPr>
          <a:xfrm>
            <a:off x="5507700" y="4737351"/>
            <a:ext cx="686302" cy="620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Cultura de consumismo de productos con altos índices de desperdicios, generando un alto grado de producción de RSO per cápita..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A9065DA5-CED1-4614-B335-F624463D2911}"/>
              </a:ext>
            </a:extLst>
          </p:cNvPr>
          <p:cNvSpPr txBox="1"/>
          <p:nvPr/>
        </p:nvSpPr>
        <p:spPr>
          <a:xfrm>
            <a:off x="1232150" y="5208719"/>
            <a:ext cx="933704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Falta de Efectividad en las campañas educativas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D4490B54-00BA-4B5C-822E-2D1F4C9BFE2D}"/>
              </a:ext>
            </a:extLst>
          </p:cNvPr>
          <p:cNvSpPr txBox="1"/>
          <p:nvPr/>
        </p:nvSpPr>
        <p:spPr>
          <a:xfrm>
            <a:off x="2394452" y="4877888"/>
            <a:ext cx="845588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Baja aplicabilidad al modelo orientado al tratamiento y aprovechamiento de residuos 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E0D7D63-E79D-4E69-9009-F533CCB3D538}"/>
              </a:ext>
            </a:extLst>
          </p:cNvPr>
          <p:cNvSpPr txBox="1"/>
          <p:nvPr/>
        </p:nvSpPr>
        <p:spPr>
          <a:xfrm>
            <a:off x="2396574" y="4386082"/>
            <a:ext cx="843466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Falta de obligación dentro del contrato de operación para la recolección selectiva 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6EA7B017-F071-4C83-B9D3-FC3BB2BE8A78}"/>
              </a:ext>
            </a:extLst>
          </p:cNvPr>
          <p:cNvSpPr txBox="1"/>
          <p:nvPr/>
        </p:nvSpPr>
        <p:spPr>
          <a:xfrm>
            <a:off x="3446229" y="4377967"/>
            <a:ext cx="1929842" cy="292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Ausencia de Estudios que nos permitan conocer  e implementar tecnologías apropiadas a los requerimientos de la ciudad y que sean sostenibles integralmente..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E025F8E2-B7A6-4BCF-B769-73D3792F199D}"/>
              </a:ext>
            </a:extLst>
          </p:cNvPr>
          <p:cNvSpPr txBox="1"/>
          <p:nvPr/>
        </p:nvSpPr>
        <p:spPr>
          <a:xfrm>
            <a:off x="7598667" y="4665197"/>
            <a:ext cx="781316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Inadecuado tratamiento y vertimiento de los Lixiviados  generados en el RSDJ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6497446" y="4801243"/>
            <a:ext cx="999691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Falta de destinación de recursos suficientes para lograr una adecuada operación del relleno. 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CuadroTexto 208">
            <a:extLst>
              <a:ext uri="{FF2B5EF4-FFF2-40B4-BE49-F238E27FC236}">
                <a16:creationId xmlns:a16="http://schemas.microsoft.com/office/drawing/2014/main" id="{F60B6506-FB80-4653-AAE9-BE4B68146C24}"/>
              </a:ext>
            </a:extLst>
          </p:cNvPr>
          <p:cNvSpPr txBox="1"/>
          <p:nvPr/>
        </p:nvSpPr>
        <p:spPr>
          <a:xfrm>
            <a:off x="1438375" y="2901980"/>
            <a:ext cx="806769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Alta  tasa de enterramiento de residuos potencialmente aprovechables.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CuadroTexto 211">
            <a:extLst>
              <a:ext uri="{FF2B5EF4-FFF2-40B4-BE49-F238E27FC236}">
                <a16:creationId xmlns:a16="http://schemas.microsoft.com/office/drawing/2014/main" id="{C39893B2-AF28-4FA3-9017-DE78E2AFC93E}"/>
              </a:ext>
            </a:extLst>
          </p:cNvPr>
          <p:cNvSpPr txBox="1"/>
          <p:nvPr/>
        </p:nvSpPr>
        <p:spPr>
          <a:xfrm>
            <a:off x="9864972" y="2720563"/>
            <a:ext cx="685002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Baja implementación de acciones para contrarrestar el cambio climático</a:t>
            </a:r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13" name="CuadroTexto 212">
            <a:extLst>
              <a:ext uri="{FF2B5EF4-FFF2-40B4-BE49-F238E27FC236}">
                <a16:creationId xmlns:a16="http://schemas.microsoft.com/office/drawing/2014/main" id="{C2C5C7AC-F850-4FD2-AF50-FE3138C21AA9}"/>
              </a:ext>
            </a:extLst>
          </p:cNvPr>
          <p:cNvSpPr txBox="1"/>
          <p:nvPr/>
        </p:nvSpPr>
        <p:spPr>
          <a:xfrm>
            <a:off x="2637721" y="2953923"/>
            <a:ext cx="226396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Continuar con el modelo de enterramiento de residuos a través del Relleno Sanitario</a:t>
            </a:r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CuadroTexto 215">
            <a:extLst>
              <a:ext uri="{FF2B5EF4-FFF2-40B4-BE49-F238E27FC236}">
                <a16:creationId xmlns:a16="http://schemas.microsoft.com/office/drawing/2014/main" id="{D6E84615-CA8A-4DFA-86B8-ABBF0939B67E}"/>
              </a:ext>
            </a:extLst>
          </p:cNvPr>
          <p:cNvSpPr txBox="1"/>
          <p:nvPr/>
        </p:nvSpPr>
        <p:spPr>
          <a:xfrm>
            <a:off x="5187300" y="2831216"/>
            <a:ext cx="981634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Incremento en la cantidad de residuos a tratar al interior del predio DJ.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CuadroTexto 218">
            <a:extLst>
              <a:ext uri="{FF2B5EF4-FFF2-40B4-BE49-F238E27FC236}">
                <a16:creationId xmlns:a16="http://schemas.microsoft.com/office/drawing/2014/main" id="{CFEEB270-C334-46F2-92FB-E596AE7C34E8}"/>
              </a:ext>
            </a:extLst>
          </p:cNvPr>
          <p:cNvSpPr txBox="1"/>
          <p:nvPr/>
        </p:nvSpPr>
        <p:spPr>
          <a:xfrm>
            <a:off x="6530947" y="3073917"/>
            <a:ext cx="3285464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00" dirty="0">
                <a:latin typeface="Arial" panose="020B0604020202020204" pitchFamily="34" charset="0"/>
                <a:cs typeface="Arial" panose="020B0604020202020204" pitchFamily="34" charset="0"/>
              </a:rPr>
              <a:t>Alto riesgo de incumplimiento de los requerimientos establecidos por la autoridad ambiental competente en relación al Plan de manejo Ambiental, vertimientos y emisiones que afectan los medios físico, biótico y social</a:t>
            </a:r>
            <a:endParaRPr lang="es-CO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CuadroTexto 219">
            <a:extLst>
              <a:ext uri="{FF2B5EF4-FFF2-40B4-BE49-F238E27FC236}">
                <a16:creationId xmlns:a16="http://schemas.microsoft.com/office/drawing/2014/main" id="{05AC5EE6-485B-4681-AFF3-035CA54E7F24}"/>
              </a:ext>
            </a:extLst>
          </p:cNvPr>
          <p:cNvSpPr txBox="1"/>
          <p:nvPr/>
        </p:nvSpPr>
        <p:spPr>
          <a:xfrm>
            <a:off x="10606259" y="2895781"/>
            <a:ext cx="761659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Alto riesgo de disposición de residuos en un sitio no licenciado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4" name="CuadroTexto 283">
            <a:extLst>
              <a:ext uri="{FF2B5EF4-FFF2-40B4-BE49-F238E27FC236}">
                <a16:creationId xmlns:a16="http://schemas.microsoft.com/office/drawing/2014/main" id="{2FD913DC-6E12-4A3D-A1F0-D769AF52B3BF}"/>
              </a:ext>
            </a:extLst>
          </p:cNvPr>
          <p:cNvSpPr txBox="1"/>
          <p:nvPr/>
        </p:nvSpPr>
        <p:spPr>
          <a:xfrm>
            <a:off x="9854606" y="1359901"/>
            <a:ext cx="692725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Baja contribución al cumplimiento de metas en protocolos nacionales e internacionales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" name="CuadroTexto 286">
            <a:extLst>
              <a:ext uri="{FF2B5EF4-FFF2-40B4-BE49-F238E27FC236}">
                <a16:creationId xmlns:a16="http://schemas.microsoft.com/office/drawing/2014/main" id="{E056A991-A2E8-4E9A-8933-7D6FFACBB176}"/>
              </a:ext>
            </a:extLst>
          </p:cNvPr>
          <p:cNvSpPr txBox="1"/>
          <p:nvPr/>
        </p:nvSpPr>
        <p:spPr>
          <a:xfrm>
            <a:off x="6552869" y="1069872"/>
            <a:ext cx="686302" cy="620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de problemas de orden social entre la Comunidad aledaña al RSDJ y el Operador y las autoridades Distritales</a:t>
            </a:r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</p:txBody>
      </p:sp>
      <p:sp>
        <p:nvSpPr>
          <p:cNvPr id="288" name="CuadroTexto 287">
            <a:extLst>
              <a:ext uri="{FF2B5EF4-FFF2-40B4-BE49-F238E27FC236}">
                <a16:creationId xmlns:a16="http://schemas.microsoft.com/office/drawing/2014/main" id="{B9E7DA83-79E2-4963-AC32-3C22864CD429}"/>
              </a:ext>
            </a:extLst>
          </p:cNvPr>
          <p:cNvSpPr txBox="1"/>
          <p:nvPr/>
        </p:nvSpPr>
        <p:spPr>
          <a:xfrm>
            <a:off x="6550256" y="1850413"/>
            <a:ext cx="686302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en la afectación de la calidad de vida de la comunidad aledaña al RDSJ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9" name="CuadroTexto 288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8269310" y="2458743"/>
            <a:ext cx="686302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Incumplimiento en el contrato de Operación  del Relleno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0" name="CuadroTexto 289">
            <a:extLst>
              <a:ext uri="{FF2B5EF4-FFF2-40B4-BE49-F238E27FC236}">
                <a16:creationId xmlns:a16="http://schemas.microsoft.com/office/drawing/2014/main" id="{77A37998-5BFC-47B2-A539-A5924CA6653E}"/>
              </a:ext>
            </a:extLst>
          </p:cNvPr>
          <p:cNvSpPr txBox="1"/>
          <p:nvPr/>
        </p:nvSpPr>
        <p:spPr>
          <a:xfrm>
            <a:off x="9140337" y="2241797"/>
            <a:ext cx="686303" cy="554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en la desaparición de la biodiversidad y los ecosistemas acuáticos y presencia de Olores desagradables.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CuadroTexto 225">
            <a:extLst>
              <a:ext uri="{FF2B5EF4-FFF2-40B4-BE49-F238E27FC236}">
                <a16:creationId xmlns:a16="http://schemas.microsoft.com/office/drawing/2014/main" id="{86386CDA-74AF-4009-87FD-C3560D221991}"/>
              </a:ext>
            </a:extLst>
          </p:cNvPr>
          <p:cNvSpPr txBox="1"/>
          <p:nvPr/>
        </p:nvSpPr>
        <p:spPr>
          <a:xfrm>
            <a:off x="5487570" y="798160"/>
            <a:ext cx="956846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en la destinación obligada de recursos por parte del Distrito y/o el Operador para compensar las afectaciones a la comunidad afectada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CuadroTexto 228">
            <a:extLst>
              <a:ext uri="{FF2B5EF4-FFF2-40B4-BE49-F238E27FC236}">
                <a16:creationId xmlns:a16="http://schemas.microsoft.com/office/drawing/2014/main" id="{85877407-2570-44AE-9469-863F98015B8A}"/>
              </a:ext>
            </a:extLst>
          </p:cNvPr>
          <p:cNvSpPr txBox="1"/>
          <p:nvPr/>
        </p:nvSpPr>
        <p:spPr>
          <a:xfrm>
            <a:off x="5453578" y="1405446"/>
            <a:ext cx="1024830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en la Imposición de multas y sanciones por las afectaciones sociales a los pobladores aledaños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CuadroTexto 233">
            <a:extLst>
              <a:ext uri="{FF2B5EF4-FFF2-40B4-BE49-F238E27FC236}">
                <a16:creationId xmlns:a16="http://schemas.microsoft.com/office/drawing/2014/main" id="{25CF8CEA-9BE2-403C-9A58-242563F8DFBF}"/>
              </a:ext>
            </a:extLst>
          </p:cNvPr>
          <p:cNvSpPr txBox="1"/>
          <p:nvPr/>
        </p:nvSpPr>
        <p:spPr>
          <a:xfrm>
            <a:off x="1435099" y="2262459"/>
            <a:ext cx="815868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Perdida de generación de cadenas de valor, frente al aprovechamiento racional de los residuos potencialmente aprovechables.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CuadroTexto 234">
            <a:extLst>
              <a:ext uri="{FF2B5EF4-FFF2-40B4-BE49-F238E27FC236}">
                <a16:creationId xmlns:a16="http://schemas.microsoft.com/office/drawing/2014/main" id="{DB903329-59BF-4A59-A42D-8B1F98C50778}"/>
              </a:ext>
            </a:extLst>
          </p:cNvPr>
          <p:cNvSpPr txBox="1"/>
          <p:nvPr/>
        </p:nvSpPr>
        <p:spPr>
          <a:xfrm>
            <a:off x="9861102" y="1981406"/>
            <a:ext cx="692727" cy="554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en la generación de gases de efecto invernadero  y de sustancias que agotan la capa de ozono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CuadroTexto 235">
            <a:extLst>
              <a:ext uri="{FF2B5EF4-FFF2-40B4-BE49-F238E27FC236}">
                <a16:creationId xmlns:a16="http://schemas.microsoft.com/office/drawing/2014/main" id="{BC530136-5051-4D97-AA39-EAA855B7BF81}"/>
              </a:ext>
            </a:extLst>
          </p:cNvPr>
          <p:cNvSpPr txBox="1"/>
          <p:nvPr/>
        </p:nvSpPr>
        <p:spPr>
          <a:xfrm>
            <a:off x="2849719" y="2468208"/>
            <a:ext cx="1796403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Incremento de pasivos ambientales y sociales</a:t>
            </a:r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CuadroTexto 239">
            <a:extLst>
              <a:ext uri="{FF2B5EF4-FFF2-40B4-BE49-F238E27FC236}">
                <a16:creationId xmlns:a16="http://schemas.microsoft.com/office/drawing/2014/main" id="{FFB08652-8352-409F-A4AB-8AEA4E8B7BE7}"/>
              </a:ext>
            </a:extLst>
          </p:cNvPr>
          <p:cNvSpPr txBox="1"/>
          <p:nvPr/>
        </p:nvSpPr>
        <p:spPr>
          <a:xfrm>
            <a:off x="6550256" y="2419373"/>
            <a:ext cx="686302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en la generación de enfermedades de la comunidad aledaña al RSDJ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CuadroTexto 242">
            <a:extLst>
              <a:ext uri="{FF2B5EF4-FFF2-40B4-BE49-F238E27FC236}">
                <a16:creationId xmlns:a16="http://schemas.microsoft.com/office/drawing/2014/main" id="{EDDB404C-BD2D-4E73-913A-61511231EC5E}"/>
              </a:ext>
            </a:extLst>
          </p:cNvPr>
          <p:cNvSpPr txBox="1"/>
          <p:nvPr/>
        </p:nvSpPr>
        <p:spPr>
          <a:xfrm>
            <a:off x="7421723" y="2215254"/>
            <a:ext cx="686302" cy="6867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Incumplimiento de los parámetros de calidad del vertimiento exigidos por las autoridades ambientales, para el Rio Tunjuelo que a su vez entrega al Rio Bogotá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CuadroTexto 243">
            <a:extLst>
              <a:ext uri="{FF2B5EF4-FFF2-40B4-BE49-F238E27FC236}">
                <a16:creationId xmlns:a16="http://schemas.microsoft.com/office/drawing/2014/main" id="{A63B88B4-2275-4D1B-AF42-823683433767}"/>
              </a:ext>
            </a:extLst>
          </p:cNvPr>
          <p:cNvSpPr txBox="1"/>
          <p:nvPr/>
        </p:nvSpPr>
        <p:spPr>
          <a:xfrm>
            <a:off x="10606260" y="2435344"/>
            <a:ext cx="761658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Incumplimiento de la normatividad ambiental </a:t>
            </a:r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14" name="CuadroTexto 112"/>
          <p:cNvSpPr txBox="1"/>
          <p:nvPr/>
        </p:nvSpPr>
        <p:spPr>
          <a:xfrm rot="16200004">
            <a:off x="269522" y="1856326"/>
            <a:ext cx="683260" cy="2305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</a:t>
            </a: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8" name="CuadroTexto 112"/>
          <p:cNvSpPr txBox="1"/>
          <p:nvPr/>
        </p:nvSpPr>
        <p:spPr>
          <a:xfrm rot="16200004">
            <a:off x="321503" y="4416811"/>
            <a:ext cx="671830" cy="230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</a:t>
            </a: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CO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21" name="CuadroTexto 220"/>
          <p:cNvSpPr txBox="1"/>
          <p:nvPr/>
        </p:nvSpPr>
        <p:spPr>
          <a:xfrm>
            <a:off x="1633042" y="242118"/>
            <a:ext cx="8567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ARBOL DE PROBLEMAS DISPOSICION FINAL </a:t>
            </a:r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8272305" y="1920188"/>
            <a:ext cx="686302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Deterioro  de la imagen del Distrito y de la Unidad, por el inadecuado manejo del Relleno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7420217" y="1317044"/>
            <a:ext cx="686302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Altos costos de pago de tasas retributivas y sanciones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CuadroTexto 119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7420217" y="1803348"/>
            <a:ext cx="686302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Incumplimiento de la Sentencia del Rio de Bogotá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8269310" y="1483535"/>
            <a:ext cx="686302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Baja credibilidad en las políticas Distritales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9142896" y="1763251"/>
            <a:ext cx="686302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en la contaminación del Suelo y las aguas subterráneas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9142266" y="907701"/>
            <a:ext cx="686302" cy="6867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en la Afectación sobre  la vegetación , a la disminución de las especies presentes, y también a la acumulación de contaminantes en las plantas.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10606259" y="1469684"/>
            <a:ext cx="761656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Afectación al ambiente y Comunidad en general aledaña a la zona donde se disponga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10606261" y="2058200"/>
            <a:ext cx="761657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Incremento en pago de sanciones al distrito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10874512" y="4002092"/>
            <a:ext cx="1154881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 Proximidad en el vencimiento de la licencia para disposición final de residuos a través de relleno sanitario.</a:t>
            </a:r>
          </a:p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7598667" y="5143505"/>
            <a:ext cx="781315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Insuficiencia en Unidades, equipos e insumos para operación del sistema de Tratamiento de Lixiviados..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7600368" y="5771035"/>
            <a:ext cx="781118" cy="554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Bajo uso de tecnologías térmicas y/o similares aplicables para tratamiento de Lixiviados  que sean sostenible ambiental y financieramente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7608664" y="4259915"/>
            <a:ext cx="754869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Incumplimiento de la normativa en materia de vertimientos.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10882131" y="4530307"/>
            <a:ext cx="1139643" cy="5546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Ausencia de estudios y diseños definitivos  para construcción de celdas futuras y Obtención de Licencia Ambiental, que permitan el cierre progresivo del Relleno Sanitario Doña Juana</a:t>
            </a:r>
          </a:p>
          <a:p>
            <a:pPr algn="ctr"/>
            <a:endParaRPr lang="es-ES" sz="429" dirty="0" smtClean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10857189" y="5173943"/>
            <a:ext cx="1189526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 smtClean="0">
                <a:latin typeface="Arial" panose="020B0604020202020204" pitchFamily="34" charset="0"/>
                <a:cs typeface="Arial" panose="020B0604020202020204" pitchFamily="34" charset="0"/>
              </a:rPr>
              <a:t>Inadecuada </a:t>
            </a:r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planeación que no permite la disminución progresiva de la disposición de residuos en relleno sanitario al no contarse con nuevas alternativas </a:t>
            </a:r>
            <a:r>
              <a:rPr lang="es-MX" sz="429" dirty="0">
                <a:latin typeface="Arial" panose="020B0604020202020204" pitchFamily="34" charset="0"/>
                <a:cs typeface="Arial" panose="020B0604020202020204" pitchFamily="34" charset="0"/>
              </a:rPr>
              <a:t> de tratamiento y/o valorización de residuos sólidos generados en el Distrito Capital.</a:t>
            </a:r>
            <a:endParaRPr lang="es-ES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 recto 2"/>
          <p:cNvCxnSpPr>
            <a:cxnSpLocks/>
          </p:cNvCxnSpPr>
          <p:nvPr/>
        </p:nvCxnSpPr>
        <p:spPr>
          <a:xfrm flipV="1">
            <a:off x="1699003" y="3819492"/>
            <a:ext cx="9752949" cy="2029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>
            <a:cxnSpLocks/>
            <a:stCxn id="5" idx="0"/>
          </p:cNvCxnSpPr>
          <p:nvPr/>
        </p:nvCxnSpPr>
        <p:spPr>
          <a:xfrm flipV="1">
            <a:off x="1699516" y="3840369"/>
            <a:ext cx="0" cy="16144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cxnSpLocks/>
            <a:stCxn id="42" idx="0"/>
          </p:cNvCxnSpPr>
          <p:nvPr/>
        </p:nvCxnSpPr>
        <p:spPr>
          <a:xfrm flipH="1" flipV="1">
            <a:off x="2817246" y="3840480"/>
            <a:ext cx="2122" cy="15149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cxnSpLocks/>
            <a:stCxn id="44" idx="0"/>
          </p:cNvCxnSpPr>
          <p:nvPr/>
        </p:nvCxnSpPr>
        <p:spPr>
          <a:xfrm flipV="1">
            <a:off x="4415130" y="3840480"/>
            <a:ext cx="0" cy="12118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/>
          <p:cNvCxnSpPr>
            <a:cxnSpLocks/>
            <a:stCxn id="129" idx="0"/>
          </p:cNvCxnSpPr>
          <p:nvPr/>
        </p:nvCxnSpPr>
        <p:spPr>
          <a:xfrm flipV="1">
            <a:off x="11451953" y="3832860"/>
            <a:ext cx="907" cy="16923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de flecha 447"/>
          <p:cNvCxnSpPr>
            <a:cxnSpLocks/>
            <a:stCxn id="54" idx="0"/>
            <a:endCxn id="47" idx="2"/>
          </p:cNvCxnSpPr>
          <p:nvPr/>
        </p:nvCxnSpPr>
        <p:spPr>
          <a:xfrm flipV="1">
            <a:off x="1699002" y="5042485"/>
            <a:ext cx="1" cy="16623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de flecha 451"/>
          <p:cNvCxnSpPr>
            <a:cxnSpLocks/>
            <a:stCxn id="47" idx="0"/>
            <a:endCxn id="5" idx="2"/>
          </p:cNvCxnSpPr>
          <p:nvPr/>
        </p:nvCxnSpPr>
        <p:spPr>
          <a:xfrm flipV="1">
            <a:off x="1699003" y="4490412"/>
            <a:ext cx="513" cy="12952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de flecha 470"/>
          <p:cNvCxnSpPr>
            <a:cxnSpLocks/>
            <a:stCxn id="55" idx="0"/>
            <a:endCxn id="56" idx="2"/>
          </p:cNvCxnSpPr>
          <p:nvPr/>
        </p:nvCxnSpPr>
        <p:spPr>
          <a:xfrm flipV="1">
            <a:off x="2817246" y="4742590"/>
            <a:ext cx="1061" cy="13529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de flecha 473"/>
          <p:cNvCxnSpPr>
            <a:cxnSpLocks/>
            <a:stCxn id="56" idx="0"/>
            <a:endCxn id="42" idx="2"/>
          </p:cNvCxnSpPr>
          <p:nvPr/>
        </p:nvCxnSpPr>
        <p:spPr>
          <a:xfrm flipV="1">
            <a:off x="2818307" y="4238196"/>
            <a:ext cx="1061" cy="14788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de flecha 475"/>
          <p:cNvCxnSpPr>
            <a:cxnSpLocks/>
          </p:cNvCxnSpPr>
          <p:nvPr/>
        </p:nvCxnSpPr>
        <p:spPr>
          <a:xfrm flipV="1">
            <a:off x="4261375" y="6067016"/>
            <a:ext cx="0" cy="25865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de flecha 478"/>
          <p:cNvCxnSpPr>
            <a:cxnSpLocks/>
          </p:cNvCxnSpPr>
          <p:nvPr/>
        </p:nvCxnSpPr>
        <p:spPr>
          <a:xfrm flipH="1" flipV="1">
            <a:off x="4261377" y="5610270"/>
            <a:ext cx="3187" cy="22442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de flecha 480"/>
          <p:cNvCxnSpPr>
            <a:cxnSpLocks/>
            <a:stCxn id="50" idx="0"/>
          </p:cNvCxnSpPr>
          <p:nvPr/>
        </p:nvCxnSpPr>
        <p:spPr>
          <a:xfrm flipV="1">
            <a:off x="3819731" y="4671868"/>
            <a:ext cx="0" cy="15934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ector recto de flecha 482"/>
          <p:cNvCxnSpPr>
            <a:cxnSpLocks/>
            <a:stCxn id="51" idx="0"/>
          </p:cNvCxnSpPr>
          <p:nvPr/>
        </p:nvCxnSpPr>
        <p:spPr>
          <a:xfrm flipH="1" flipV="1">
            <a:off x="4846754" y="4678963"/>
            <a:ext cx="704" cy="15224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ector recto de flecha 484"/>
          <p:cNvCxnSpPr>
            <a:cxnSpLocks/>
            <a:stCxn id="67" idx="0"/>
            <a:endCxn id="44" idx="2"/>
          </p:cNvCxnSpPr>
          <p:nvPr/>
        </p:nvCxnSpPr>
        <p:spPr>
          <a:xfrm flipV="1">
            <a:off x="4411150" y="4186087"/>
            <a:ext cx="3980" cy="19188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de flecha 486"/>
          <p:cNvCxnSpPr>
            <a:cxnSpLocks/>
            <a:stCxn id="52" idx="0"/>
            <a:endCxn id="45" idx="2"/>
          </p:cNvCxnSpPr>
          <p:nvPr/>
        </p:nvCxnSpPr>
        <p:spPr>
          <a:xfrm flipV="1">
            <a:off x="5850851" y="4452768"/>
            <a:ext cx="2120" cy="28458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de flecha 488"/>
          <p:cNvCxnSpPr>
            <a:cxnSpLocks/>
            <a:stCxn id="76" idx="0"/>
            <a:endCxn id="46" idx="2"/>
          </p:cNvCxnSpPr>
          <p:nvPr/>
        </p:nvCxnSpPr>
        <p:spPr>
          <a:xfrm flipV="1">
            <a:off x="6997292" y="4707361"/>
            <a:ext cx="529" cy="9388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de flecha 497"/>
          <p:cNvCxnSpPr>
            <a:cxnSpLocks/>
            <a:stCxn id="46" idx="0"/>
          </p:cNvCxnSpPr>
          <p:nvPr/>
        </p:nvCxnSpPr>
        <p:spPr>
          <a:xfrm flipV="1">
            <a:off x="6997821" y="4173253"/>
            <a:ext cx="0" cy="11155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>
            <a:cxnSpLocks/>
            <a:stCxn id="136" idx="0"/>
            <a:endCxn id="129" idx="2"/>
          </p:cNvCxnSpPr>
          <p:nvPr/>
        </p:nvCxnSpPr>
        <p:spPr>
          <a:xfrm flipV="1">
            <a:off x="11451953" y="4358600"/>
            <a:ext cx="0" cy="17170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>
            <a:cxnSpLocks/>
          </p:cNvCxnSpPr>
          <p:nvPr/>
        </p:nvCxnSpPr>
        <p:spPr>
          <a:xfrm>
            <a:off x="1841759" y="3437780"/>
            <a:ext cx="9145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cxnSpLocks/>
            <a:stCxn id="4" idx="0"/>
          </p:cNvCxnSpPr>
          <p:nvPr/>
        </p:nvCxnSpPr>
        <p:spPr>
          <a:xfrm flipH="1" flipV="1">
            <a:off x="6780416" y="3441877"/>
            <a:ext cx="1" cy="72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>
            <a:cxnSpLocks/>
            <a:endCxn id="209" idx="2"/>
          </p:cNvCxnSpPr>
          <p:nvPr/>
        </p:nvCxnSpPr>
        <p:spPr>
          <a:xfrm flipV="1">
            <a:off x="1841759" y="3258488"/>
            <a:ext cx="1" cy="179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de flecha 93"/>
          <p:cNvCxnSpPr>
            <a:cxnSpLocks/>
            <a:endCxn id="212" idx="2"/>
          </p:cNvCxnSpPr>
          <p:nvPr/>
        </p:nvCxnSpPr>
        <p:spPr>
          <a:xfrm flipV="1">
            <a:off x="10207473" y="3143115"/>
            <a:ext cx="0" cy="292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de flecha 95"/>
          <p:cNvCxnSpPr>
            <a:cxnSpLocks/>
            <a:endCxn id="213" idx="2"/>
          </p:cNvCxnSpPr>
          <p:nvPr/>
        </p:nvCxnSpPr>
        <p:spPr>
          <a:xfrm flipV="1">
            <a:off x="3769706" y="3230922"/>
            <a:ext cx="0" cy="204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de flecha 98"/>
          <p:cNvCxnSpPr>
            <a:cxnSpLocks/>
            <a:endCxn id="216" idx="2"/>
          </p:cNvCxnSpPr>
          <p:nvPr/>
        </p:nvCxnSpPr>
        <p:spPr>
          <a:xfrm flipV="1">
            <a:off x="5678117" y="3121680"/>
            <a:ext cx="0" cy="318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de flecha 100"/>
          <p:cNvCxnSpPr>
            <a:cxnSpLocks/>
          </p:cNvCxnSpPr>
          <p:nvPr/>
        </p:nvCxnSpPr>
        <p:spPr>
          <a:xfrm flipV="1">
            <a:off x="6778283" y="3360890"/>
            <a:ext cx="0" cy="3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de flecha 102"/>
          <p:cNvCxnSpPr>
            <a:cxnSpLocks/>
            <a:endCxn id="220" idx="2"/>
          </p:cNvCxnSpPr>
          <p:nvPr/>
        </p:nvCxnSpPr>
        <p:spPr>
          <a:xfrm flipV="1">
            <a:off x="10987089" y="3252289"/>
            <a:ext cx="0" cy="183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de flecha 104"/>
          <p:cNvCxnSpPr>
            <a:cxnSpLocks/>
            <a:stCxn id="209" idx="0"/>
            <a:endCxn id="234" idx="2"/>
          </p:cNvCxnSpPr>
          <p:nvPr/>
        </p:nvCxnSpPr>
        <p:spPr>
          <a:xfrm flipV="1">
            <a:off x="1841760" y="2751054"/>
            <a:ext cx="1273" cy="150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de flecha 106"/>
          <p:cNvCxnSpPr>
            <a:cxnSpLocks/>
            <a:stCxn id="235" idx="0"/>
            <a:endCxn id="284" idx="2"/>
          </p:cNvCxnSpPr>
          <p:nvPr/>
        </p:nvCxnSpPr>
        <p:spPr>
          <a:xfrm flipH="1" flipV="1">
            <a:off x="10200969" y="1782453"/>
            <a:ext cx="6497" cy="198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de flecha 108"/>
          <p:cNvCxnSpPr>
            <a:cxnSpLocks/>
            <a:stCxn id="212" idx="0"/>
            <a:endCxn id="235" idx="2"/>
          </p:cNvCxnSpPr>
          <p:nvPr/>
        </p:nvCxnSpPr>
        <p:spPr>
          <a:xfrm flipH="1" flipV="1">
            <a:off x="10207466" y="2536045"/>
            <a:ext cx="7" cy="184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de flecha 110"/>
          <p:cNvCxnSpPr>
            <a:cxnSpLocks/>
            <a:stCxn id="213" idx="0"/>
          </p:cNvCxnSpPr>
          <p:nvPr/>
        </p:nvCxnSpPr>
        <p:spPr>
          <a:xfrm flipV="1">
            <a:off x="3769706" y="2676924"/>
            <a:ext cx="0" cy="276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de flecha 115"/>
          <p:cNvCxnSpPr>
            <a:cxnSpLocks/>
            <a:endCxn id="240" idx="2"/>
          </p:cNvCxnSpPr>
          <p:nvPr/>
        </p:nvCxnSpPr>
        <p:spPr>
          <a:xfrm flipV="1">
            <a:off x="6893407" y="2841925"/>
            <a:ext cx="0" cy="225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de flecha 138"/>
          <p:cNvCxnSpPr>
            <a:cxnSpLocks/>
            <a:endCxn id="243" idx="2"/>
          </p:cNvCxnSpPr>
          <p:nvPr/>
        </p:nvCxnSpPr>
        <p:spPr>
          <a:xfrm flipV="1">
            <a:off x="7763368" y="2901980"/>
            <a:ext cx="1506" cy="178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ector recto de flecha 140"/>
          <p:cNvCxnSpPr>
            <a:endCxn id="289" idx="2"/>
          </p:cNvCxnSpPr>
          <p:nvPr/>
        </p:nvCxnSpPr>
        <p:spPr>
          <a:xfrm flipV="1">
            <a:off x="8612461" y="2815251"/>
            <a:ext cx="0" cy="251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de flecha 143"/>
          <p:cNvCxnSpPr>
            <a:cxnSpLocks/>
            <a:endCxn id="290" idx="2"/>
          </p:cNvCxnSpPr>
          <p:nvPr/>
        </p:nvCxnSpPr>
        <p:spPr>
          <a:xfrm flipH="1" flipV="1">
            <a:off x="9483489" y="2796436"/>
            <a:ext cx="2" cy="274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de flecha 145"/>
          <p:cNvCxnSpPr>
            <a:cxnSpLocks/>
            <a:stCxn id="220" idx="0"/>
            <a:endCxn id="244" idx="2"/>
          </p:cNvCxnSpPr>
          <p:nvPr/>
        </p:nvCxnSpPr>
        <p:spPr>
          <a:xfrm flipV="1">
            <a:off x="10987089" y="2725808"/>
            <a:ext cx="0" cy="169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cto de flecha 149"/>
          <p:cNvCxnSpPr>
            <a:cxnSpLocks/>
            <a:stCxn id="244" idx="0"/>
            <a:endCxn id="128" idx="2"/>
          </p:cNvCxnSpPr>
          <p:nvPr/>
        </p:nvCxnSpPr>
        <p:spPr>
          <a:xfrm flipV="1">
            <a:off x="10987089" y="2282620"/>
            <a:ext cx="1" cy="152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cto de flecha 152"/>
          <p:cNvCxnSpPr>
            <a:cxnSpLocks/>
            <a:stCxn id="128" idx="0"/>
            <a:endCxn id="127" idx="2"/>
          </p:cNvCxnSpPr>
          <p:nvPr/>
        </p:nvCxnSpPr>
        <p:spPr>
          <a:xfrm flipH="1" flipV="1">
            <a:off x="10987087" y="1892236"/>
            <a:ext cx="3" cy="165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cto de flecha 155"/>
          <p:cNvCxnSpPr>
            <a:stCxn id="243" idx="0"/>
            <a:endCxn id="120" idx="2"/>
          </p:cNvCxnSpPr>
          <p:nvPr/>
        </p:nvCxnSpPr>
        <p:spPr>
          <a:xfrm flipH="1" flipV="1">
            <a:off x="7763368" y="2093812"/>
            <a:ext cx="1506" cy="121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cto de flecha 158"/>
          <p:cNvCxnSpPr>
            <a:stCxn id="120" idx="0"/>
            <a:endCxn id="119" idx="2"/>
          </p:cNvCxnSpPr>
          <p:nvPr/>
        </p:nvCxnSpPr>
        <p:spPr>
          <a:xfrm flipV="1">
            <a:off x="7763368" y="1673552"/>
            <a:ext cx="0" cy="129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de flecha 161"/>
          <p:cNvCxnSpPr>
            <a:stCxn id="289" idx="0"/>
            <a:endCxn id="118" idx="2"/>
          </p:cNvCxnSpPr>
          <p:nvPr/>
        </p:nvCxnSpPr>
        <p:spPr>
          <a:xfrm flipV="1">
            <a:off x="8612461" y="2342740"/>
            <a:ext cx="2995" cy="116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cto de flecha 166"/>
          <p:cNvCxnSpPr>
            <a:stCxn id="118" idx="0"/>
            <a:endCxn id="121" idx="2"/>
          </p:cNvCxnSpPr>
          <p:nvPr/>
        </p:nvCxnSpPr>
        <p:spPr>
          <a:xfrm flipH="1" flipV="1">
            <a:off x="8612461" y="1773999"/>
            <a:ext cx="2995" cy="146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de flecha 169"/>
          <p:cNvCxnSpPr>
            <a:cxnSpLocks/>
            <a:stCxn id="290" idx="0"/>
            <a:endCxn id="122" idx="2"/>
          </p:cNvCxnSpPr>
          <p:nvPr/>
        </p:nvCxnSpPr>
        <p:spPr>
          <a:xfrm flipV="1">
            <a:off x="9483489" y="2119759"/>
            <a:ext cx="2558" cy="122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recto de flecha 172"/>
          <p:cNvCxnSpPr>
            <a:stCxn id="122" idx="0"/>
            <a:endCxn id="123" idx="2"/>
          </p:cNvCxnSpPr>
          <p:nvPr/>
        </p:nvCxnSpPr>
        <p:spPr>
          <a:xfrm flipH="1" flipV="1">
            <a:off x="9485417" y="1594427"/>
            <a:ext cx="630" cy="168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de flecha 175"/>
          <p:cNvCxnSpPr>
            <a:stCxn id="240" idx="0"/>
            <a:endCxn id="288" idx="2"/>
          </p:cNvCxnSpPr>
          <p:nvPr/>
        </p:nvCxnSpPr>
        <p:spPr>
          <a:xfrm flipV="1">
            <a:off x="6893407" y="2272965"/>
            <a:ext cx="0" cy="146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recto de flecha 177"/>
          <p:cNvCxnSpPr>
            <a:cxnSpLocks/>
            <a:stCxn id="288" idx="0"/>
            <a:endCxn id="287" idx="2"/>
          </p:cNvCxnSpPr>
          <p:nvPr/>
        </p:nvCxnSpPr>
        <p:spPr>
          <a:xfrm flipV="1">
            <a:off x="6893407" y="1690555"/>
            <a:ext cx="2613" cy="159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ector recto 185"/>
          <p:cNvCxnSpPr>
            <a:cxnSpLocks/>
            <a:stCxn id="288" idx="1"/>
          </p:cNvCxnSpPr>
          <p:nvPr/>
        </p:nvCxnSpPr>
        <p:spPr>
          <a:xfrm flipH="1">
            <a:off x="5965993" y="2061689"/>
            <a:ext cx="584263" cy="6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ector recto de flecha 189"/>
          <p:cNvCxnSpPr>
            <a:cxnSpLocks/>
            <a:endCxn id="229" idx="2"/>
          </p:cNvCxnSpPr>
          <p:nvPr/>
        </p:nvCxnSpPr>
        <p:spPr>
          <a:xfrm flipV="1">
            <a:off x="5965993" y="1761954"/>
            <a:ext cx="0" cy="306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de flecha 191"/>
          <p:cNvCxnSpPr>
            <a:stCxn id="229" idx="0"/>
            <a:endCxn id="226" idx="2"/>
          </p:cNvCxnSpPr>
          <p:nvPr/>
        </p:nvCxnSpPr>
        <p:spPr>
          <a:xfrm flipV="1">
            <a:off x="5965993" y="1286755"/>
            <a:ext cx="0" cy="118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de flecha 141">
            <a:extLst>
              <a:ext uri="{FF2B5EF4-FFF2-40B4-BE49-F238E27FC236}">
                <a16:creationId xmlns:a16="http://schemas.microsoft.com/office/drawing/2014/main" id="{B5ACCA09-9704-460A-BD26-2B2C39FA9BC4}"/>
              </a:ext>
            </a:extLst>
          </p:cNvPr>
          <p:cNvCxnSpPr>
            <a:cxnSpLocks/>
            <a:stCxn id="137" idx="0"/>
            <a:endCxn id="136" idx="2"/>
          </p:cNvCxnSpPr>
          <p:nvPr/>
        </p:nvCxnSpPr>
        <p:spPr>
          <a:xfrm flipV="1">
            <a:off x="11451952" y="5084946"/>
            <a:ext cx="1" cy="8899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de flecha 150">
            <a:extLst>
              <a:ext uri="{FF2B5EF4-FFF2-40B4-BE49-F238E27FC236}">
                <a16:creationId xmlns:a16="http://schemas.microsoft.com/office/drawing/2014/main" id="{5382CDF6-5DD2-4A3B-9957-ED9A5D5264E2}"/>
              </a:ext>
            </a:extLst>
          </p:cNvPr>
          <p:cNvCxnSpPr>
            <a:cxnSpLocks/>
            <a:stCxn id="148" idx="0"/>
            <a:endCxn id="8" idx="2"/>
          </p:cNvCxnSpPr>
          <p:nvPr/>
        </p:nvCxnSpPr>
        <p:spPr>
          <a:xfrm flipH="1" flipV="1">
            <a:off x="9729737" y="4911571"/>
            <a:ext cx="6547" cy="12450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de flecha 154">
            <a:extLst>
              <a:ext uri="{FF2B5EF4-FFF2-40B4-BE49-F238E27FC236}">
                <a16:creationId xmlns:a16="http://schemas.microsoft.com/office/drawing/2014/main" id="{CFF0339D-BB26-43E4-9CFA-2F9D8C9FD9CA}"/>
              </a:ext>
            </a:extLst>
          </p:cNvPr>
          <p:cNvCxnSpPr>
            <a:cxnSpLocks/>
          </p:cNvCxnSpPr>
          <p:nvPr/>
        </p:nvCxnSpPr>
        <p:spPr>
          <a:xfrm flipV="1">
            <a:off x="4261375" y="4678965"/>
            <a:ext cx="3189" cy="66809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de flecha 134">
            <a:extLst>
              <a:ext uri="{FF2B5EF4-FFF2-40B4-BE49-F238E27FC236}">
                <a16:creationId xmlns:a16="http://schemas.microsoft.com/office/drawing/2014/main" id="{11B7ED8B-FE0C-44C2-A8C2-A75C4D5D850C}"/>
              </a:ext>
            </a:extLst>
          </p:cNvPr>
          <p:cNvCxnSpPr>
            <a:cxnSpLocks/>
            <a:stCxn id="45" idx="0"/>
          </p:cNvCxnSpPr>
          <p:nvPr/>
        </p:nvCxnSpPr>
        <p:spPr>
          <a:xfrm flipH="1" flipV="1">
            <a:off x="5850851" y="3840481"/>
            <a:ext cx="2120" cy="12369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cto de flecha 142">
            <a:extLst>
              <a:ext uri="{FF2B5EF4-FFF2-40B4-BE49-F238E27FC236}">
                <a16:creationId xmlns:a16="http://schemas.microsoft.com/office/drawing/2014/main" id="{FBE7CCCF-947C-4629-AD7A-92CF28A0533E}"/>
              </a:ext>
            </a:extLst>
          </p:cNvPr>
          <p:cNvCxnSpPr>
            <a:cxnSpLocks/>
          </p:cNvCxnSpPr>
          <p:nvPr/>
        </p:nvCxnSpPr>
        <p:spPr>
          <a:xfrm flipV="1">
            <a:off x="8515167" y="3819492"/>
            <a:ext cx="0" cy="14542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F8BFC70E-418D-4EA1-92A7-9111E682D6AE}"/>
              </a:ext>
            </a:extLst>
          </p:cNvPr>
          <p:cNvSpPr txBox="1"/>
          <p:nvPr/>
        </p:nvSpPr>
        <p:spPr>
          <a:xfrm>
            <a:off x="8767190" y="5036079"/>
            <a:ext cx="1938187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Baja captación de gas en el Relleno Sanitario por deficiencias en infraestructura.</a:t>
            </a:r>
            <a:endParaRPr lang="es-CO" sz="429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41" name="CuadroTexto 240">
            <a:extLst>
              <a:ext uri="{FF2B5EF4-FFF2-40B4-BE49-F238E27FC236}">
                <a16:creationId xmlns:a16="http://schemas.microsoft.com/office/drawing/2014/main" id="{D43F95A2-CA06-418B-AC07-71CDBD9AA868}"/>
              </a:ext>
            </a:extLst>
          </p:cNvPr>
          <p:cNvSpPr txBox="1"/>
          <p:nvPr/>
        </p:nvSpPr>
        <p:spPr>
          <a:xfrm>
            <a:off x="5190278" y="2366547"/>
            <a:ext cx="981634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429" dirty="0">
                <a:latin typeface="Arial" panose="020B0604020202020204" pitchFamily="34" charset="0"/>
                <a:cs typeface="Arial" panose="020B0604020202020204" pitchFamily="34" charset="0"/>
              </a:rPr>
              <a:t>Alta tasa de agotamiento de la vida útil del Relleno Sanitario Doña Juana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1" name="Conector recto de flecha 280">
            <a:extLst>
              <a:ext uri="{FF2B5EF4-FFF2-40B4-BE49-F238E27FC236}">
                <a16:creationId xmlns:a16="http://schemas.microsoft.com/office/drawing/2014/main" id="{B6122996-AD96-44D0-96CE-20040A8A016D}"/>
              </a:ext>
            </a:extLst>
          </p:cNvPr>
          <p:cNvCxnSpPr>
            <a:cxnSpLocks/>
            <a:stCxn id="216" idx="0"/>
            <a:endCxn id="241" idx="2"/>
          </p:cNvCxnSpPr>
          <p:nvPr/>
        </p:nvCxnSpPr>
        <p:spPr>
          <a:xfrm flipV="1">
            <a:off x="5678117" y="2657011"/>
            <a:ext cx="2978" cy="17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ector recto de flecha 377">
            <a:extLst>
              <a:ext uri="{FF2B5EF4-FFF2-40B4-BE49-F238E27FC236}">
                <a16:creationId xmlns:a16="http://schemas.microsoft.com/office/drawing/2014/main" id="{AEBB2B72-062D-4F50-946D-0C6C77312645}"/>
              </a:ext>
            </a:extLst>
          </p:cNvPr>
          <p:cNvCxnSpPr>
            <a:cxnSpLocks/>
            <a:stCxn id="134" idx="0"/>
          </p:cNvCxnSpPr>
          <p:nvPr/>
        </p:nvCxnSpPr>
        <p:spPr>
          <a:xfrm flipV="1">
            <a:off x="7986099" y="4155824"/>
            <a:ext cx="0" cy="10409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ector recto de flecha 380">
            <a:extLst>
              <a:ext uri="{FF2B5EF4-FFF2-40B4-BE49-F238E27FC236}">
                <a16:creationId xmlns:a16="http://schemas.microsoft.com/office/drawing/2014/main" id="{114DBE87-E85A-4EA0-B8B1-E9F41EB39DF5}"/>
              </a:ext>
            </a:extLst>
          </p:cNvPr>
          <p:cNvCxnSpPr>
            <a:cxnSpLocks/>
            <a:stCxn id="72" idx="0"/>
            <a:endCxn id="134" idx="2"/>
          </p:cNvCxnSpPr>
          <p:nvPr/>
        </p:nvCxnSpPr>
        <p:spPr>
          <a:xfrm flipH="1" flipV="1">
            <a:off x="7986099" y="4550379"/>
            <a:ext cx="3226" cy="11481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ector recto de flecha 384">
            <a:extLst>
              <a:ext uri="{FF2B5EF4-FFF2-40B4-BE49-F238E27FC236}">
                <a16:creationId xmlns:a16="http://schemas.microsoft.com/office/drawing/2014/main" id="{C241025F-B4E0-4889-B198-8B5E7E141867}"/>
              </a:ext>
            </a:extLst>
          </p:cNvPr>
          <p:cNvCxnSpPr>
            <a:cxnSpLocks/>
            <a:stCxn id="130" idx="0"/>
            <a:endCxn id="72" idx="2"/>
          </p:cNvCxnSpPr>
          <p:nvPr/>
        </p:nvCxnSpPr>
        <p:spPr>
          <a:xfrm flipV="1">
            <a:off x="7989325" y="5021705"/>
            <a:ext cx="0" cy="121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ector recto de flecha 387">
            <a:extLst>
              <a:ext uri="{FF2B5EF4-FFF2-40B4-BE49-F238E27FC236}">
                <a16:creationId xmlns:a16="http://schemas.microsoft.com/office/drawing/2014/main" id="{ECC04D8D-440B-4E2D-AD0B-60FEC2C68F61}"/>
              </a:ext>
            </a:extLst>
          </p:cNvPr>
          <p:cNvCxnSpPr>
            <a:cxnSpLocks/>
            <a:stCxn id="131" idx="0"/>
            <a:endCxn id="130" idx="2"/>
          </p:cNvCxnSpPr>
          <p:nvPr/>
        </p:nvCxnSpPr>
        <p:spPr>
          <a:xfrm flipH="1" flipV="1">
            <a:off x="7989325" y="5632100"/>
            <a:ext cx="1602" cy="13893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85B23A04-0953-4F3A-8852-837824F3C8B9}"/>
              </a:ext>
            </a:extLst>
          </p:cNvPr>
          <p:cNvSpPr txBox="1"/>
          <p:nvPr/>
        </p:nvSpPr>
        <p:spPr>
          <a:xfrm>
            <a:off x="8757418" y="4687151"/>
            <a:ext cx="1944637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Baja generación de energía y baja  reducción de emisiones a partir del Biogás captado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0" name="Conector recto de flecha 139">
            <a:extLst>
              <a:ext uri="{FF2B5EF4-FFF2-40B4-BE49-F238E27FC236}">
                <a16:creationId xmlns:a16="http://schemas.microsoft.com/office/drawing/2014/main" id="{EACE1D13-CA4E-45E9-83BD-3509F0B4B633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9726512" y="4579493"/>
            <a:ext cx="3225" cy="10765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65C99E04-25AE-4860-BF8E-530E844C2E28}"/>
              </a:ext>
            </a:extLst>
          </p:cNvPr>
          <p:cNvSpPr txBox="1"/>
          <p:nvPr/>
        </p:nvSpPr>
        <p:spPr>
          <a:xfrm>
            <a:off x="11528616" y="1926112"/>
            <a:ext cx="603817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Bajo cobertura en los Proyectos a realizar con la comunidad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AF441536-D4DA-4A65-98A4-5F32FA4E2100}"/>
              </a:ext>
            </a:extLst>
          </p:cNvPr>
          <p:cNvSpPr txBox="1"/>
          <p:nvPr/>
        </p:nvSpPr>
        <p:spPr>
          <a:xfrm>
            <a:off x="11583589" y="2556713"/>
            <a:ext cx="608411" cy="6867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Disminución de recursos a recibir por venta de Certificados de Reducción de emisiones y venta de energía destinado a  Plan de gestión Social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4" name="Conector recto de flecha 153">
            <a:extLst>
              <a:ext uri="{FF2B5EF4-FFF2-40B4-BE49-F238E27FC236}">
                <a16:creationId xmlns:a16="http://schemas.microsoft.com/office/drawing/2014/main" id="{AE582AB9-B164-4EC8-A3C9-518772487E33}"/>
              </a:ext>
            </a:extLst>
          </p:cNvPr>
          <p:cNvCxnSpPr>
            <a:cxnSpLocks/>
          </p:cNvCxnSpPr>
          <p:nvPr/>
        </p:nvCxnSpPr>
        <p:spPr>
          <a:xfrm flipV="1">
            <a:off x="11896421" y="3213958"/>
            <a:ext cx="0" cy="292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cto de flecha 156">
            <a:extLst>
              <a:ext uri="{FF2B5EF4-FFF2-40B4-BE49-F238E27FC236}">
                <a16:creationId xmlns:a16="http://schemas.microsoft.com/office/drawing/2014/main" id="{15780BDB-135B-43D7-B98B-4A53686A7F37}"/>
              </a:ext>
            </a:extLst>
          </p:cNvPr>
          <p:cNvCxnSpPr>
            <a:cxnSpLocks/>
          </p:cNvCxnSpPr>
          <p:nvPr/>
        </p:nvCxnSpPr>
        <p:spPr>
          <a:xfrm flipV="1">
            <a:off x="11842037" y="2270483"/>
            <a:ext cx="0" cy="292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EF115AA8-F2F2-46F0-8C21-6504F50B0B1F}"/>
              </a:ext>
            </a:extLst>
          </p:cNvPr>
          <p:cNvSpPr txBox="1"/>
          <p:nvPr/>
        </p:nvSpPr>
        <p:spPr>
          <a:xfrm>
            <a:off x="8757817" y="4336061"/>
            <a:ext cx="1938187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429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Inadecuada construcción de la infraestructura de evacuación de gases a través de las chimeneas. </a:t>
            </a:r>
          </a:p>
        </p:txBody>
      </p:sp>
      <p:cxnSp>
        <p:nvCxnSpPr>
          <p:cNvPr id="160" name="Conector recto de flecha 159">
            <a:extLst>
              <a:ext uri="{FF2B5EF4-FFF2-40B4-BE49-F238E27FC236}">
                <a16:creationId xmlns:a16="http://schemas.microsoft.com/office/drawing/2014/main" id="{58DD7AD8-89C5-4C16-A1F8-CA3B899130A1}"/>
              </a:ext>
            </a:extLst>
          </p:cNvPr>
          <p:cNvCxnSpPr>
            <a:cxnSpLocks/>
          </p:cNvCxnSpPr>
          <p:nvPr/>
        </p:nvCxnSpPr>
        <p:spPr>
          <a:xfrm flipH="1" flipV="1">
            <a:off x="9719966" y="4196524"/>
            <a:ext cx="6546" cy="16497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4918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1ED9672-92E4-4A72-98F1-A319B1F9BE46}"/>
              </a:ext>
            </a:extLst>
          </p:cNvPr>
          <p:cNvSpPr txBox="1"/>
          <p:nvPr/>
        </p:nvSpPr>
        <p:spPr>
          <a:xfrm>
            <a:off x="952500" y="3471286"/>
            <a:ext cx="11092261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Garantizar la gestión en el manejo integral de residuos sólidos en el predio Doña Juana</a:t>
            </a:r>
            <a:endParaRPr lang="es-CO" sz="11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1D1D11-7BD7-4CDE-B50B-9E492282DC0E}"/>
              </a:ext>
            </a:extLst>
          </p:cNvPr>
          <p:cNvSpPr txBox="1"/>
          <p:nvPr/>
        </p:nvSpPr>
        <p:spPr>
          <a:xfrm>
            <a:off x="970566" y="3906809"/>
            <a:ext cx="1219278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Aumentar el  índice de separación en la fuente de materiales susceptibles de ser aprovechados y contaminación cruzada de los mismos.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0F6EB08-0723-424D-9E22-C424476328CE}"/>
              </a:ext>
            </a:extLst>
          </p:cNvPr>
          <p:cNvSpPr txBox="1"/>
          <p:nvPr/>
        </p:nvSpPr>
        <p:spPr>
          <a:xfrm>
            <a:off x="6656403" y="3922390"/>
            <a:ext cx="3963132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Lograr la adecuada operación del relleno sanitario </a:t>
            </a:r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CDF9479D-F4E9-402B-BDF1-4A8479CB5236}"/>
              </a:ext>
            </a:extLst>
          </p:cNvPr>
          <p:cNvSpPr txBox="1"/>
          <p:nvPr/>
        </p:nvSpPr>
        <p:spPr>
          <a:xfrm>
            <a:off x="2308965" y="3927865"/>
            <a:ext cx="1105877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Implementar nuevas  rutas selectivas y/o diferenciadas para aprovechamiento de residuos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7DAAA687-BA9B-410E-B96E-019FE7F0ECC0}"/>
              </a:ext>
            </a:extLst>
          </p:cNvPr>
          <p:cNvSpPr txBox="1"/>
          <p:nvPr/>
        </p:nvSpPr>
        <p:spPr>
          <a:xfrm>
            <a:off x="3605395" y="5683777"/>
            <a:ext cx="2001662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Aplicar el Modelo Circular de residuos sólidos potencialmente aprovechables que llegan al RSDJ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B3D172D5-0D3F-4AA0-8BD0-313AA6DA28CA}"/>
              </a:ext>
            </a:extLst>
          </p:cNvPr>
          <p:cNvSpPr txBox="1"/>
          <p:nvPr/>
        </p:nvSpPr>
        <p:spPr>
          <a:xfrm>
            <a:off x="3607823" y="3922196"/>
            <a:ext cx="2016329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Seleccionar  e implementar  la tecnología apropiada a los requerimientos de la ciudad y que sean sostenibles integralmente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81B2DB79-2A60-4C2B-B3DA-00698E48CC9A}"/>
              </a:ext>
            </a:extLst>
          </p:cNvPr>
          <p:cNvSpPr txBox="1"/>
          <p:nvPr/>
        </p:nvSpPr>
        <p:spPr>
          <a:xfrm>
            <a:off x="5763915" y="3928376"/>
            <a:ext cx="686302" cy="620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Lograr la disminución progresivo de residuos que ingresan al relleno sanitario,  de la ciudad de Bogotá y Municipios aledaños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60AD4DD-7075-493F-B56E-5B519575B320}"/>
              </a:ext>
            </a:extLst>
          </p:cNvPr>
          <p:cNvSpPr txBox="1"/>
          <p:nvPr/>
        </p:nvSpPr>
        <p:spPr>
          <a:xfrm>
            <a:off x="6664530" y="4220857"/>
            <a:ext cx="768066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Mitigar el Riesgo de deslizamientos que disminuyen la capacidad de disposición de residuos en el RDSD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82B029F-1BCE-40C7-8FC4-11A4365627D8}"/>
              </a:ext>
            </a:extLst>
          </p:cNvPr>
          <p:cNvSpPr txBox="1"/>
          <p:nvPr/>
        </p:nvSpPr>
        <p:spPr>
          <a:xfrm>
            <a:off x="969466" y="4384389"/>
            <a:ext cx="1219278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Mejorar el Conocimiento ciudadano del valor intrínseco que hay en los residuos sólidos y de las  bondades de la Economía Circular (</a:t>
            </a:r>
            <a:r>
              <a:rPr lang="es-ES" sz="429" dirty="0" err="1">
                <a:latin typeface="Arial" panose="020B0604020202020204" pitchFamily="34" charset="0"/>
                <a:cs typeface="Arial" panose="020B0604020202020204" pitchFamily="34" charset="0"/>
              </a:rPr>
              <a:t>Conpes</a:t>
            </a:r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 3874/2016).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F241A40-73B5-4560-8680-8EED13B60975}"/>
              </a:ext>
            </a:extLst>
          </p:cNvPr>
          <p:cNvSpPr txBox="1"/>
          <p:nvPr/>
        </p:nvSpPr>
        <p:spPr>
          <a:xfrm>
            <a:off x="3605393" y="6042287"/>
            <a:ext cx="2001663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Fortalecer el cumplimiento de Políticas Públicas en relación con el manejo integral de los residuos sólidos.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40F725EC-8736-4C52-8926-68732C2E3A76}"/>
              </a:ext>
            </a:extLst>
          </p:cNvPr>
          <p:cNvSpPr txBox="1"/>
          <p:nvPr/>
        </p:nvSpPr>
        <p:spPr>
          <a:xfrm>
            <a:off x="3607443" y="4734059"/>
            <a:ext cx="686302" cy="554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Propender por la creación de normatividad tarifaria para incluir alternativas diferentes al  Relleno. 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0D4C76A-FA90-46E9-9616-1FB47A314BB8}"/>
              </a:ext>
            </a:extLst>
          </p:cNvPr>
          <p:cNvSpPr txBox="1"/>
          <p:nvPr/>
        </p:nvSpPr>
        <p:spPr>
          <a:xfrm>
            <a:off x="4333456" y="4738455"/>
            <a:ext cx="1290701" cy="554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Gestionar con los diferentes  entes encargados de  tramitar y expedir la normatividad ambiental  para realizar los ajustes en los términos para la construcción y operación de Plantas de aprovechamiento de residuos sólidos a través de tecnologías térmicas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0527A5B-0C91-4A3D-A2C4-BF09E8749F44}"/>
              </a:ext>
            </a:extLst>
          </p:cNvPr>
          <p:cNvSpPr txBox="1"/>
          <p:nvPr/>
        </p:nvSpPr>
        <p:spPr>
          <a:xfrm>
            <a:off x="5763097" y="4770248"/>
            <a:ext cx="686302" cy="620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Fortalecer la Cultura de NO  consumismo de productos con altos índices de desperdicios, generando un  bajo grado de producción de RSO per cápita.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643456BC-BE99-4027-A8AC-E10710AED4DA}"/>
              </a:ext>
            </a:extLst>
          </p:cNvPr>
          <p:cNvSpPr txBox="1"/>
          <p:nvPr/>
        </p:nvSpPr>
        <p:spPr>
          <a:xfrm>
            <a:off x="7471745" y="4225479"/>
            <a:ext cx="967605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Promover el Cumplimiento de la normativa en materia de vertimientos.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A9065DA5-CED1-4614-B335-F624463D2911}"/>
              </a:ext>
            </a:extLst>
          </p:cNvPr>
          <p:cNvSpPr txBox="1"/>
          <p:nvPr/>
        </p:nvSpPr>
        <p:spPr>
          <a:xfrm>
            <a:off x="960433" y="4868082"/>
            <a:ext cx="1237343" cy="1583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 Generar campañas educativas efectivas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D4490B54-00BA-4B5C-822E-2D1F4C9BFE2D}"/>
              </a:ext>
            </a:extLst>
          </p:cNvPr>
          <p:cNvSpPr txBox="1"/>
          <p:nvPr/>
        </p:nvSpPr>
        <p:spPr>
          <a:xfrm>
            <a:off x="2305786" y="4735995"/>
            <a:ext cx="1108747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Hacer una transición hacia un modelo orientado al tratamiento y aprovechamiento de residuos.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E0D7D63-E79D-4E69-9009-F533CCB3D538}"/>
              </a:ext>
            </a:extLst>
          </p:cNvPr>
          <p:cNvSpPr txBox="1"/>
          <p:nvPr/>
        </p:nvSpPr>
        <p:spPr>
          <a:xfrm>
            <a:off x="2308965" y="4337689"/>
            <a:ext cx="1105569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Generar la  obligación dentro del contrato de operación para recolección selectiva de residuos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6EA7B017-F071-4C83-B9D3-FC3BB2BE8A78}"/>
              </a:ext>
            </a:extLst>
          </p:cNvPr>
          <p:cNvSpPr txBox="1"/>
          <p:nvPr/>
        </p:nvSpPr>
        <p:spPr>
          <a:xfrm>
            <a:off x="3605506" y="4298133"/>
            <a:ext cx="2029075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Realizar los estudios de las  diferentes tecnologías térmicas y/o similares aplicables para tratamiento de residuos  sólidos, diferentes a Relleno Sanitario, seleccionar.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E025F8E2-B7A6-4BCF-B769-73D3792F199D}"/>
              </a:ext>
            </a:extLst>
          </p:cNvPr>
          <p:cNvSpPr txBox="1"/>
          <p:nvPr/>
        </p:nvSpPr>
        <p:spPr>
          <a:xfrm>
            <a:off x="7468421" y="4569374"/>
            <a:ext cx="977516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Realizar un adecuado tratamiento de los Lixiviados  generados en el RSDJ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6665587" y="4931868"/>
            <a:ext cx="767009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Destinación de recursos suficientes  para lograr una adecuada operación del relleno.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CuadroTexto 208">
            <a:extLst>
              <a:ext uri="{FF2B5EF4-FFF2-40B4-BE49-F238E27FC236}">
                <a16:creationId xmlns:a16="http://schemas.microsoft.com/office/drawing/2014/main" id="{F60B6506-FB80-4653-AAE9-BE4B68146C24}"/>
              </a:ext>
            </a:extLst>
          </p:cNvPr>
          <p:cNvSpPr txBox="1"/>
          <p:nvPr/>
        </p:nvSpPr>
        <p:spPr>
          <a:xfrm>
            <a:off x="1011968" y="2816241"/>
            <a:ext cx="1177985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Disminuir la tasa de enterramiento de residuos potencialmente aprovechables . </a:t>
            </a:r>
          </a:p>
        </p:txBody>
      </p:sp>
      <p:sp>
        <p:nvSpPr>
          <p:cNvPr id="212" name="CuadroTexto 211">
            <a:extLst>
              <a:ext uri="{FF2B5EF4-FFF2-40B4-BE49-F238E27FC236}">
                <a16:creationId xmlns:a16="http://schemas.microsoft.com/office/drawing/2014/main" id="{C39893B2-AF28-4FA3-9017-DE78E2AFC93E}"/>
              </a:ext>
            </a:extLst>
          </p:cNvPr>
          <p:cNvSpPr txBox="1"/>
          <p:nvPr/>
        </p:nvSpPr>
        <p:spPr>
          <a:xfrm>
            <a:off x="9990592" y="2835126"/>
            <a:ext cx="726795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Implementar acciones para contrarrestar el cambio climático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CuadroTexto 212">
            <a:extLst>
              <a:ext uri="{FF2B5EF4-FFF2-40B4-BE49-F238E27FC236}">
                <a16:creationId xmlns:a16="http://schemas.microsoft.com/office/drawing/2014/main" id="{C2C5C7AC-F850-4FD2-AF50-FE3138C21AA9}"/>
              </a:ext>
            </a:extLst>
          </p:cNvPr>
          <p:cNvSpPr txBox="1"/>
          <p:nvPr/>
        </p:nvSpPr>
        <p:spPr>
          <a:xfrm>
            <a:off x="2526707" y="2612518"/>
            <a:ext cx="2675807" cy="4353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ES" sz="42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Mutar de un único sistema de DF a través del enterramiento de residuos en el Relleno Sanitario a alternativas amigables con el medio ambiente y la economía</a:t>
            </a:r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CuadroTexto 215">
            <a:extLst>
              <a:ext uri="{FF2B5EF4-FFF2-40B4-BE49-F238E27FC236}">
                <a16:creationId xmlns:a16="http://schemas.microsoft.com/office/drawing/2014/main" id="{D6E84615-CA8A-4DFA-86B8-ABBF0939B67E}"/>
              </a:ext>
            </a:extLst>
          </p:cNvPr>
          <p:cNvSpPr txBox="1"/>
          <p:nvPr/>
        </p:nvSpPr>
        <p:spPr>
          <a:xfrm>
            <a:off x="5607060" y="2767828"/>
            <a:ext cx="806734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Disminuir  la cantidad de residuos que se llevan a celdas de enterramiento al interior del predio DJ.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CuadroTexto 218">
            <a:extLst>
              <a:ext uri="{FF2B5EF4-FFF2-40B4-BE49-F238E27FC236}">
                <a16:creationId xmlns:a16="http://schemas.microsoft.com/office/drawing/2014/main" id="{CFEEB270-C334-46F2-92FB-E596AE7C34E8}"/>
              </a:ext>
            </a:extLst>
          </p:cNvPr>
          <p:cNvSpPr txBox="1"/>
          <p:nvPr/>
        </p:nvSpPr>
        <p:spPr>
          <a:xfrm>
            <a:off x="6665587" y="3051057"/>
            <a:ext cx="31432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00" dirty="0">
                <a:latin typeface="Arial" panose="020B0604020202020204" pitchFamily="34" charset="0"/>
                <a:cs typeface="Arial" panose="020B0604020202020204" pitchFamily="34" charset="0"/>
              </a:rPr>
              <a:t>Cumplir con los requerimientos establecidos por la autoridad ambiental competente en relación al Plan de manejo Ambiental, vertimientos y emisiones que afectan los medios físico, biótico y social</a:t>
            </a:r>
            <a:endParaRPr lang="es-CO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CuadroTexto 219">
            <a:extLst>
              <a:ext uri="{FF2B5EF4-FFF2-40B4-BE49-F238E27FC236}">
                <a16:creationId xmlns:a16="http://schemas.microsoft.com/office/drawing/2014/main" id="{05AC5EE6-485B-4681-AFF3-035CA54E7F24}"/>
              </a:ext>
            </a:extLst>
          </p:cNvPr>
          <p:cNvSpPr txBox="1"/>
          <p:nvPr/>
        </p:nvSpPr>
        <p:spPr>
          <a:xfrm>
            <a:off x="10847052" y="2872921"/>
            <a:ext cx="686302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Disminuir el riesgo de disposición de residuos en un sitio no licenciado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4" name="CuadroTexto 283">
            <a:extLst>
              <a:ext uri="{FF2B5EF4-FFF2-40B4-BE49-F238E27FC236}">
                <a16:creationId xmlns:a16="http://schemas.microsoft.com/office/drawing/2014/main" id="{2FD913DC-6E12-4A3D-A1F0-D769AF52B3BF}"/>
              </a:ext>
            </a:extLst>
          </p:cNvPr>
          <p:cNvSpPr txBox="1"/>
          <p:nvPr/>
        </p:nvSpPr>
        <p:spPr>
          <a:xfrm>
            <a:off x="9987017" y="1341439"/>
            <a:ext cx="720180" cy="620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429" dirty="0" err="1">
                <a:latin typeface="Arial" panose="020B0604020202020204" pitchFamily="34" charset="0"/>
                <a:cs typeface="Arial" panose="020B0604020202020204" pitchFamily="34" charset="0"/>
              </a:rPr>
              <a:t>Coadyudar</a:t>
            </a:r>
            <a:r>
              <a:rPr lang="es-MX" sz="429" dirty="0">
                <a:latin typeface="Arial" panose="020B0604020202020204" pitchFamily="34" charset="0"/>
                <a:cs typeface="Arial" panose="020B0604020202020204" pitchFamily="34" charset="0"/>
              </a:rPr>
              <a:t> con el cumplimento entre otros de:  Acuerdo de París, Acuerdo de Montreal,  ODS ,  Acuerdo de Minamata frente al manejo integral de RSU"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" name="CuadroTexto 286">
            <a:extLst>
              <a:ext uri="{FF2B5EF4-FFF2-40B4-BE49-F238E27FC236}">
                <a16:creationId xmlns:a16="http://schemas.microsoft.com/office/drawing/2014/main" id="{E056A991-A2E8-4E9A-8933-7D6FFACBB176}"/>
              </a:ext>
            </a:extLst>
          </p:cNvPr>
          <p:cNvSpPr txBox="1"/>
          <p:nvPr/>
        </p:nvSpPr>
        <p:spPr>
          <a:xfrm>
            <a:off x="6543676" y="1034136"/>
            <a:ext cx="722137" cy="6867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Contribuir en la Disminución de problemas de orden social entre la Comunidad aledaña al RSDJ y el Operador y las autoridades Distritales</a:t>
            </a:r>
            <a:r>
              <a:rPr lang="es-CO" sz="429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</p:txBody>
      </p:sp>
      <p:sp>
        <p:nvSpPr>
          <p:cNvPr id="288" name="CuadroTexto 287">
            <a:extLst>
              <a:ext uri="{FF2B5EF4-FFF2-40B4-BE49-F238E27FC236}">
                <a16:creationId xmlns:a16="http://schemas.microsoft.com/office/drawing/2014/main" id="{B9E7DA83-79E2-4963-AC32-3C22864CD429}"/>
              </a:ext>
            </a:extLst>
          </p:cNvPr>
          <p:cNvSpPr txBox="1"/>
          <p:nvPr/>
        </p:nvSpPr>
        <p:spPr>
          <a:xfrm>
            <a:off x="6543677" y="1853858"/>
            <a:ext cx="722138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Lograr el </a:t>
            </a:r>
            <a:r>
              <a:rPr lang="es-MX" sz="429" dirty="0">
                <a:latin typeface="Arial" panose="020B0604020202020204" pitchFamily="34" charset="0"/>
                <a:cs typeface="Arial" panose="020B0604020202020204" pitchFamily="34" charset="0"/>
              </a:rPr>
              <a:t>mejoramiento en la calidad de vida de la comunidad aledaña al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9" name="CuadroTexto 288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8261690" y="2435883"/>
            <a:ext cx="686302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Lograr el cumplimiento en el contrato de Operación  del Relleno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0" name="CuadroTexto 289">
            <a:extLst>
              <a:ext uri="{FF2B5EF4-FFF2-40B4-BE49-F238E27FC236}">
                <a16:creationId xmlns:a16="http://schemas.microsoft.com/office/drawing/2014/main" id="{77A37998-5BFC-47B2-A539-A5924CA6653E}"/>
              </a:ext>
            </a:extLst>
          </p:cNvPr>
          <p:cNvSpPr txBox="1"/>
          <p:nvPr/>
        </p:nvSpPr>
        <p:spPr>
          <a:xfrm>
            <a:off x="9141136" y="2221526"/>
            <a:ext cx="686302" cy="620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Controlar los impactos  ambientales para lograr mitigar efectos negativos al medio ambiente y  a las  comunidades circunvecinas.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CuadroTexto 225">
            <a:extLst>
              <a:ext uri="{FF2B5EF4-FFF2-40B4-BE49-F238E27FC236}">
                <a16:creationId xmlns:a16="http://schemas.microsoft.com/office/drawing/2014/main" id="{86386CDA-74AF-4009-87FD-C3560D221991}"/>
              </a:ext>
            </a:extLst>
          </p:cNvPr>
          <p:cNvSpPr txBox="1"/>
          <p:nvPr/>
        </p:nvSpPr>
        <p:spPr>
          <a:xfrm>
            <a:off x="5445958" y="775300"/>
            <a:ext cx="1024830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Lograr un aumento en la destinación obligada de recursos por parte del Distrito y/o el Operador para compensar las afectaciones a la comunidad afectada.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CuadroTexto 228">
            <a:extLst>
              <a:ext uri="{FF2B5EF4-FFF2-40B4-BE49-F238E27FC236}">
                <a16:creationId xmlns:a16="http://schemas.microsoft.com/office/drawing/2014/main" id="{85877407-2570-44AE-9469-863F98015B8A}"/>
              </a:ext>
            </a:extLst>
          </p:cNvPr>
          <p:cNvSpPr txBox="1"/>
          <p:nvPr/>
        </p:nvSpPr>
        <p:spPr>
          <a:xfrm>
            <a:off x="5445958" y="1382586"/>
            <a:ext cx="1024830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Bajar el índice de Imposición de multas y sanciones por las afectaciones sociales a los pobladores aledaños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CuadroTexto 233">
            <a:extLst>
              <a:ext uri="{FF2B5EF4-FFF2-40B4-BE49-F238E27FC236}">
                <a16:creationId xmlns:a16="http://schemas.microsoft.com/office/drawing/2014/main" id="{25CF8CEA-9BE2-403C-9A58-242563F8DFBF}"/>
              </a:ext>
            </a:extLst>
          </p:cNvPr>
          <p:cNvSpPr txBox="1"/>
          <p:nvPr/>
        </p:nvSpPr>
        <p:spPr>
          <a:xfrm>
            <a:off x="1017593" y="2305987"/>
            <a:ext cx="1172359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Promover la generación de cadenas de valor, frente al aprovechamiento racional de los residuos potencialmente aprovechables.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CuadroTexto 234">
            <a:extLst>
              <a:ext uri="{FF2B5EF4-FFF2-40B4-BE49-F238E27FC236}">
                <a16:creationId xmlns:a16="http://schemas.microsoft.com/office/drawing/2014/main" id="{DB903329-59BF-4A59-A42D-8B1F98C50778}"/>
              </a:ext>
            </a:extLst>
          </p:cNvPr>
          <p:cNvSpPr txBox="1"/>
          <p:nvPr/>
        </p:nvSpPr>
        <p:spPr>
          <a:xfrm>
            <a:off x="9974220" y="2122966"/>
            <a:ext cx="759540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Disminuir la generación de gases de efecto invernadero  y de sustancias que agotan la capa de ozono. de ozono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CuadroTexto 235">
            <a:extLst>
              <a:ext uri="{FF2B5EF4-FFF2-40B4-BE49-F238E27FC236}">
                <a16:creationId xmlns:a16="http://schemas.microsoft.com/office/drawing/2014/main" id="{BC530136-5051-4D97-AA39-EAA855B7BF81}"/>
              </a:ext>
            </a:extLst>
          </p:cNvPr>
          <p:cNvSpPr txBox="1"/>
          <p:nvPr/>
        </p:nvSpPr>
        <p:spPr>
          <a:xfrm>
            <a:off x="2526708" y="2292262"/>
            <a:ext cx="2682204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Disminuir pasivos ambientales y sociales </a:t>
            </a:r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CuadroTexto 239">
            <a:extLst>
              <a:ext uri="{FF2B5EF4-FFF2-40B4-BE49-F238E27FC236}">
                <a16:creationId xmlns:a16="http://schemas.microsoft.com/office/drawing/2014/main" id="{FFB08652-8352-409F-A4AB-8AEA4E8B7BE7}"/>
              </a:ext>
            </a:extLst>
          </p:cNvPr>
          <p:cNvSpPr txBox="1"/>
          <p:nvPr/>
        </p:nvSpPr>
        <p:spPr>
          <a:xfrm>
            <a:off x="6557307" y="2435883"/>
            <a:ext cx="686302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429" dirty="0">
                <a:latin typeface="Arial" panose="020B0604020202020204" pitchFamily="34" charset="0"/>
                <a:cs typeface="Arial" panose="020B0604020202020204" pitchFamily="34" charset="0"/>
              </a:rPr>
              <a:t>Lograr la disminución de los índices de morbilidad de la comunidad aledaña al RSDJ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CuadroTexto 242">
            <a:extLst>
              <a:ext uri="{FF2B5EF4-FFF2-40B4-BE49-F238E27FC236}">
                <a16:creationId xmlns:a16="http://schemas.microsoft.com/office/drawing/2014/main" id="{EDDB404C-BD2D-4E73-913A-61511231EC5E}"/>
              </a:ext>
            </a:extLst>
          </p:cNvPr>
          <p:cNvSpPr txBox="1"/>
          <p:nvPr/>
        </p:nvSpPr>
        <p:spPr>
          <a:xfrm>
            <a:off x="7416232" y="2117552"/>
            <a:ext cx="686302" cy="752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Lograr el cumplimiento de los parámetros de calidad del vertimiento exigidos por las autoridades ambientales, para el Rio Tunjuelo que a su vez entrega al Rio Bogotá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CuadroTexto 243">
            <a:extLst>
              <a:ext uri="{FF2B5EF4-FFF2-40B4-BE49-F238E27FC236}">
                <a16:creationId xmlns:a16="http://schemas.microsoft.com/office/drawing/2014/main" id="{A63B88B4-2275-4D1B-AF42-823683433767}"/>
              </a:ext>
            </a:extLst>
          </p:cNvPr>
          <p:cNvSpPr txBox="1"/>
          <p:nvPr/>
        </p:nvSpPr>
        <p:spPr>
          <a:xfrm>
            <a:off x="10840655" y="2324186"/>
            <a:ext cx="686302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Cumplir con la aplicación de la normatividad ambiental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CuadroTexto 112"/>
          <p:cNvSpPr txBox="1"/>
          <p:nvPr/>
        </p:nvSpPr>
        <p:spPr>
          <a:xfrm rot="16200004">
            <a:off x="144037" y="1816174"/>
            <a:ext cx="683260" cy="2305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FINES</a:t>
            </a: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8" name="CuadroTexto 112"/>
          <p:cNvSpPr txBox="1"/>
          <p:nvPr/>
        </p:nvSpPr>
        <p:spPr>
          <a:xfrm rot="16200004">
            <a:off x="209260" y="4400246"/>
            <a:ext cx="671830" cy="230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dirty="0">
                <a:latin typeface="Arial" panose="020B0604020202020204" pitchFamily="34" charset="0"/>
                <a:ea typeface="Times New Roman" panose="02020603050405020304" pitchFamily="18" charset="0"/>
              </a:rPr>
              <a:t>MEDIOS</a:t>
            </a: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CO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21" name="CuadroTexto 220"/>
          <p:cNvSpPr txBox="1"/>
          <p:nvPr/>
        </p:nvSpPr>
        <p:spPr>
          <a:xfrm>
            <a:off x="1633042" y="242118"/>
            <a:ext cx="856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OBJETIVOS DISPOSICION FINAL 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8264685" y="1895177"/>
            <a:ext cx="686302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Restablecer la imagen del distrito y de la Unidad, por el inadecuado manejo del Relleno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7420600" y="1126474"/>
            <a:ext cx="686302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Disminuir el pago de tasas retributivas y sanciones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CuadroTexto 119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7420600" y="1607124"/>
            <a:ext cx="686302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Alcanzar las obligaciones de la Sentencia del Rio de Bogotá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8261690" y="1460675"/>
            <a:ext cx="686302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Alcanzar alta credibilidad en las políticas Distritales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9141136" y="1728236"/>
            <a:ext cx="686302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Disminuir la contaminación del Suelo y las aguas subterráneas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9141136" y="1012674"/>
            <a:ext cx="686302" cy="554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Disminuir en la Afectación sobre  la vegetación, especies presentes, y la acumulación de contaminantes en las plantas.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10840655" y="1232708"/>
            <a:ext cx="686302" cy="554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Disminuir en la Afectación al ambiente y Comunidad en general aledaña a la zona donde se disponga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10840655" y="1905639"/>
            <a:ext cx="686302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Disminuir pago de sanciones al distrito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10838607" y="3919147"/>
            <a:ext cx="1206160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Construcción de Celda para cierre progresivo  (Propendiendo por una disminución gradual del enterramiento)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7464757" y="4960428"/>
            <a:ext cx="984844" cy="356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Contar con la suficiencia en Unidades, equipos e insumos para operación del sistema de Tratamiento de Lixiviados. .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7468421" y="5412465"/>
            <a:ext cx="977512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 Usar  tecnologías térmicas y/o similares aplicables para tratamiento de Lixiviados  que sean sostenible ambiental y financieramente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10827159" y="4445701"/>
            <a:ext cx="1243370" cy="488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Contratar  consultorías para la elaboración  de estudios y diseños definitivos  para celda y Obtención de Licencia Ambiental que permitan el cierre progresivo bajo la modalidad  única de  Relleno Sanitario en predio Doña Juana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10823693" y="5015411"/>
            <a:ext cx="1250301" cy="620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Realizar una adecuada planeación para garantizar una disminución progresiva de la disposición de residuos en el relleno sanitario mediante la implementación </a:t>
            </a:r>
            <a:r>
              <a:rPr lang="es-MX" sz="429" dirty="0">
                <a:latin typeface="Arial" panose="020B0604020202020204" pitchFamily="34" charset="0"/>
                <a:cs typeface="Arial" panose="020B0604020202020204" pitchFamily="34" charset="0"/>
              </a:rPr>
              <a:t>en el predio Doña Juana. </a:t>
            </a:r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de nuevas alternativas </a:t>
            </a:r>
            <a:r>
              <a:rPr lang="es-MX" sz="429" dirty="0">
                <a:latin typeface="Arial" panose="020B0604020202020204" pitchFamily="34" charset="0"/>
                <a:cs typeface="Arial" panose="020B0604020202020204" pitchFamily="34" charset="0"/>
              </a:rPr>
              <a:t> de tratamiento y/o valorización de residuos sólidos. </a:t>
            </a:r>
            <a:endParaRPr lang="es-ES" sz="42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 recto 2"/>
          <p:cNvCxnSpPr>
            <a:cxnSpLocks/>
          </p:cNvCxnSpPr>
          <p:nvPr/>
        </p:nvCxnSpPr>
        <p:spPr>
          <a:xfrm>
            <a:off x="1580205" y="3815555"/>
            <a:ext cx="9861482" cy="1084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>
            <a:cxnSpLocks/>
            <a:stCxn id="5" idx="0"/>
          </p:cNvCxnSpPr>
          <p:nvPr/>
        </p:nvCxnSpPr>
        <p:spPr>
          <a:xfrm flipV="1">
            <a:off x="1580205" y="3808265"/>
            <a:ext cx="0" cy="9854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cxnSpLocks/>
            <a:stCxn id="44" idx="0"/>
          </p:cNvCxnSpPr>
          <p:nvPr/>
        </p:nvCxnSpPr>
        <p:spPr>
          <a:xfrm flipH="1" flipV="1">
            <a:off x="4615987" y="3808265"/>
            <a:ext cx="1" cy="11393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>
            <a:cxnSpLocks/>
            <a:stCxn id="45" idx="0"/>
          </p:cNvCxnSpPr>
          <p:nvPr/>
        </p:nvCxnSpPr>
        <p:spPr>
          <a:xfrm flipV="1">
            <a:off x="6107066" y="3814445"/>
            <a:ext cx="0" cy="11393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>
            <a:cxnSpLocks/>
          </p:cNvCxnSpPr>
          <p:nvPr/>
        </p:nvCxnSpPr>
        <p:spPr>
          <a:xfrm flipV="1">
            <a:off x="8960543" y="3827845"/>
            <a:ext cx="0" cy="10002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/>
          <p:cNvCxnSpPr>
            <a:cxnSpLocks/>
            <a:stCxn id="129" idx="0"/>
          </p:cNvCxnSpPr>
          <p:nvPr/>
        </p:nvCxnSpPr>
        <p:spPr>
          <a:xfrm flipV="1">
            <a:off x="11441687" y="3815555"/>
            <a:ext cx="0" cy="10359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de flecha 447"/>
          <p:cNvCxnSpPr>
            <a:cxnSpLocks/>
            <a:stCxn id="54" idx="0"/>
            <a:endCxn id="47" idx="2"/>
          </p:cNvCxnSpPr>
          <p:nvPr/>
        </p:nvCxnSpPr>
        <p:spPr>
          <a:xfrm flipV="1">
            <a:off x="1579105" y="4740897"/>
            <a:ext cx="0" cy="12718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de flecha 451"/>
          <p:cNvCxnSpPr>
            <a:cxnSpLocks/>
            <a:stCxn id="47" idx="0"/>
            <a:endCxn id="5" idx="2"/>
          </p:cNvCxnSpPr>
          <p:nvPr/>
        </p:nvCxnSpPr>
        <p:spPr>
          <a:xfrm flipV="1">
            <a:off x="1579105" y="4263317"/>
            <a:ext cx="1100" cy="12107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de flecha 470"/>
          <p:cNvCxnSpPr>
            <a:cxnSpLocks/>
            <a:stCxn id="55" idx="0"/>
            <a:endCxn id="56" idx="2"/>
          </p:cNvCxnSpPr>
          <p:nvPr/>
        </p:nvCxnSpPr>
        <p:spPr>
          <a:xfrm flipV="1">
            <a:off x="2860160" y="4628153"/>
            <a:ext cx="1590" cy="10784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de flecha 473"/>
          <p:cNvCxnSpPr>
            <a:cxnSpLocks/>
            <a:stCxn id="56" idx="0"/>
            <a:endCxn id="42" idx="2"/>
          </p:cNvCxnSpPr>
          <p:nvPr/>
        </p:nvCxnSpPr>
        <p:spPr>
          <a:xfrm flipV="1">
            <a:off x="2861750" y="4218329"/>
            <a:ext cx="154" cy="11936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de flecha 475"/>
          <p:cNvCxnSpPr>
            <a:cxnSpLocks/>
            <a:stCxn id="49" idx="0"/>
            <a:endCxn id="43" idx="2"/>
          </p:cNvCxnSpPr>
          <p:nvPr/>
        </p:nvCxnSpPr>
        <p:spPr>
          <a:xfrm flipV="1">
            <a:off x="4606225" y="5908197"/>
            <a:ext cx="1" cy="13409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de flecha 478"/>
          <p:cNvCxnSpPr>
            <a:cxnSpLocks/>
          </p:cNvCxnSpPr>
          <p:nvPr/>
        </p:nvCxnSpPr>
        <p:spPr>
          <a:xfrm flipH="1" flipV="1">
            <a:off x="4311642" y="4588597"/>
            <a:ext cx="1723" cy="75021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de flecha 480"/>
          <p:cNvCxnSpPr>
            <a:cxnSpLocks/>
            <a:stCxn id="50" idx="0"/>
          </p:cNvCxnSpPr>
          <p:nvPr/>
        </p:nvCxnSpPr>
        <p:spPr>
          <a:xfrm flipV="1">
            <a:off x="3950594" y="4588597"/>
            <a:ext cx="0" cy="14546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ector recto de flecha 482"/>
          <p:cNvCxnSpPr>
            <a:cxnSpLocks/>
            <a:stCxn id="51" idx="0"/>
          </p:cNvCxnSpPr>
          <p:nvPr/>
        </p:nvCxnSpPr>
        <p:spPr>
          <a:xfrm flipV="1">
            <a:off x="4978807" y="4594705"/>
            <a:ext cx="0" cy="14375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ector recto de flecha 484"/>
          <p:cNvCxnSpPr>
            <a:cxnSpLocks/>
            <a:stCxn id="67" idx="0"/>
            <a:endCxn id="44" idx="2"/>
          </p:cNvCxnSpPr>
          <p:nvPr/>
        </p:nvCxnSpPr>
        <p:spPr>
          <a:xfrm flipH="1" flipV="1">
            <a:off x="4615988" y="4146616"/>
            <a:ext cx="4056" cy="15151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de flecha 486"/>
          <p:cNvCxnSpPr>
            <a:cxnSpLocks/>
            <a:stCxn id="52" idx="0"/>
            <a:endCxn id="45" idx="2"/>
          </p:cNvCxnSpPr>
          <p:nvPr/>
        </p:nvCxnSpPr>
        <p:spPr>
          <a:xfrm flipV="1">
            <a:off x="6106248" y="4549059"/>
            <a:ext cx="818" cy="22118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de flecha 488"/>
          <p:cNvCxnSpPr>
            <a:cxnSpLocks/>
            <a:stCxn id="76" idx="0"/>
            <a:endCxn id="46" idx="2"/>
          </p:cNvCxnSpPr>
          <p:nvPr/>
        </p:nvCxnSpPr>
        <p:spPr>
          <a:xfrm flipH="1" flipV="1">
            <a:off x="7048563" y="4709452"/>
            <a:ext cx="529" cy="22241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de flecha 497"/>
          <p:cNvCxnSpPr>
            <a:cxnSpLocks/>
            <a:stCxn id="46" idx="0"/>
          </p:cNvCxnSpPr>
          <p:nvPr/>
        </p:nvCxnSpPr>
        <p:spPr>
          <a:xfrm flipV="1">
            <a:off x="7048563" y="4126297"/>
            <a:ext cx="0" cy="9456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>
            <a:cxnSpLocks/>
          </p:cNvCxnSpPr>
          <p:nvPr/>
        </p:nvCxnSpPr>
        <p:spPr>
          <a:xfrm>
            <a:off x="1600961" y="3423033"/>
            <a:ext cx="9589242" cy="3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cxnSpLocks/>
          </p:cNvCxnSpPr>
          <p:nvPr/>
        </p:nvCxnSpPr>
        <p:spPr>
          <a:xfrm flipV="1">
            <a:off x="5639769" y="3435718"/>
            <a:ext cx="0" cy="35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>
            <a:cxnSpLocks/>
            <a:endCxn id="209" idx="2"/>
          </p:cNvCxnSpPr>
          <p:nvPr/>
        </p:nvCxnSpPr>
        <p:spPr>
          <a:xfrm flipV="1">
            <a:off x="1600961" y="3040661"/>
            <a:ext cx="0" cy="388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de flecha 93"/>
          <p:cNvCxnSpPr>
            <a:cxnSpLocks/>
            <a:endCxn id="212" idx="2"/>
          </p:cNvCxnSpPr>
          <p:nvPr/>
        </p:nvCxnSpPr>
        <p:spPr>
          <a:xfrm flipV="1">
            <a:off x="10352090" y="3125590"/>
            <a:ext cx="1900" cy="303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de flecha 95"/>
          <p:cNvCxnSpPr>
            <a:cxnSpLocks/>
          </p:cNvCxnSpPr>
          <p:nvPr/>
        </p:nvCxnSpPr>
        <p:spPr>
          <a:xfrm flipV="1">
            <a:off x="3739963" y="3061858"/>
            <a:ext cx="0" cy="373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de flecha 98"/>
          <p:cNvCxnSpPr>
            <a:cxnSpLocks/>
            <a:endCxn id="216" idx="2"/>
          </p:cNvCxnSpPr>
          <p:nvPr/>
        </p:nvCxnSpPr>
        <p:spPr>
          <a:xfrm flipV="1">
            <a:off x="6010427" y="3124336"/>
            <a:ext cx="0" cy="304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de flecha 100"/>
          <p:cNvCxnSpPr>
            <a:cxnSpLocks/>
            <a:endCxn id="219" idx="2"/>
          </p:cNvCxnSpPr>
          <p:nvPr/>
        </p:nvCxnSpPr>
        <p:spPr>
          <a:xfrm flipV="1">
            <a:off x="8237189" y="3297278"/>
            <a:ext cx="0" cy="131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de flecha 102"/>
          <p:cNvCxnSpPr>
            <a:cxnSpLocks/>
            <a:endCxn id="220" idx="2"/>
          </p:cNvCxnSpPr>
          <p:nvPr/>
        </p:nvCxnSpPr>
        <p:spPr>
          <a:xfrm flipV="1">
            <a:off x="11190203" y="3229429"/>
            <a:ext cx="0" cy="192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de flecha 104"/>
          <p:cNvCxnSpPr>
            <a:cxnSpLocks/>
            <a:stCxn id="209" idx="0"/>
            <a:endCxn id="234" idx="2"/>
          </p:cNvCxnSpPr>
          <p:nvPr/>
        </p:nvCxnSpPr>
        <p:spPr>
          <a:xfrm flipV="1">
            <a:off x="1600961" y="2662495"/>
            <a:ext cx="2812" cy="153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de flecha 106"/>
          <p:cNvCxnSpPr>
            <a:cxnSpLocks/>
            <a:stCxn id="235" idx="0"/>
            <a:endCxn id="284" idx="2"/>
          </p:cNvCxnSpPr>
          <p:nvPr/>
        </p:nvCxnSpPr>
        <p:spPr>
          <a:xfrm flipH="1" flipV="1">
            <a:off x="10347107" y="1962122"/>
            <a:ext cx="6883" cy="160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de flecha 108"/>
          <p:cNvCxnSpPr>
            <a:cxnSpLocks/>
            <a:stCxn id="212" idx="0"/>
            <a:endCxn id="235" idx="2"/>
          </p:cNvCxnSpPr>
          <p:nvPr/>
        </p:nvCxnSpPr>
        <p:spPr>
          <a:xfrm flipV="1">
            <a:off x="10353990" y="2611561"/>
            <a:ext cx="0" cy="223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de flecha 110"/>
          <p:cNvCxnSpPr>
            <a:cxnSpLocks/>
          </p:cNvCxnSpPr>
          <p:nvPr/>
        </p:nvCxnSpPr>
        <p:spPr>
          <a:xfrm flipV="1">
            <a:off x="3739963" y="2484241"/>
            <a:ext cx="1599" cy="122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de flecha 115"/>
          <p:cNvCxnSpPr>
            <a:cxnSpLocks/>
            <a:endCxn id="240" idx="2"/>
          </p:cNvCxnSpPr>
          <p:nvPr/>
        </p:nvCxnSpPr>
        <p:spPr>
          <a:xfrm flipV="1">
            <a:off x="6900458" y="2924478"/>
            <a:ext cx="0" cy="133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de flecha 138"/>
          <p:cNvCxnSpPr>
            <a:cxnSpLocks/>
            <a:endCxn id="243" idx="2"/>
          </p:cNvCxnSpPr>
          <p:nvPr/>
        </p:nvCxnSpPr>
        <p:spPr>
          <a:xfrm flipV="1">
            <a:off x="7759383" y="2870322"/>
            <a:ext cx="0" cy="181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ector recto de flecha 140"/>
          <p:cNvCxnSpPr>
            <a:cxnSpLocks/>
            <a:endCxn id="289" idx="2"/>
          </p:cNvCxnSpPr>
          <p:nvPr/>
        </p:nvCxnSpPr>
        <p:spPr>
          <a:xfrm flipV="1">
            <a:off x="8604841" y="2872921"/>
            <a:ext cx="0" cy="174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de flecha 143"/>
          <p:cNvCxnSpPr>
            <a:cxnSpLocks/>
            <a:endCxn id="290" idx="2"/>
          </p:cNvCxnSpPr>
          <p:nvPr/>
        </p:nvCxnSpPr>
        <p:spPr>
          <a:xfrm flipV="1">
            <a:off x="9484287" y="2855902"/>
            <a:ext cx="0" cy="195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de flecha 145"/>
          <p:cNvCxnSpPr>
            <a:stCxn id="220" idx="0"/>
            <a:endCxn id="244" idx="2"/>
          </p:cNvCxnSpPr>
          <p:nvPr/>
        </p:nvCxnSpPr>
        <p:spPr>
          <a:xfrm flipH="1" flipV="1">
            <a:off x="11183806" y="2680694"/>
            <a:ext cx="6397" cy="192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cto de flecha 149"/>
          <p:cNvCxnSpPr>
            <a:cxnSpLocks/>
            <a:stCxn id="244" idx="0"/>
            <a:endCxn id="128" idx="2"/>
          </p:cNvCxnSpPr>
          <p:nvPr/>
        </p:nvCxnSpPr>
        <p:spPr>
          <a:xfrm flipV="1">
            <a:off x="11183806" y="2130059"/>
            <a:ext cx="0" cy="194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cto de flecha 152"/>
          <p:cNvCxnSpPr>
            <a:stCxn id="128" idx="0"/>
            <a:endCxn id="127" idx="2"/>
          </p:cNvCxnSpPr>
          <p:nvPr/>
        </p:nvCxnSpPr>
        <p:spPr>
          <a:xfrm flipV="1">
            <a:off x="11183806" y="1787347"/>
            <a:ext cx="0" cy="118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cto de flecha 155"/>
          <p:cNvCxnSpPr>
            <a:cxnSpLocks/>
            <a:stCxn id="243" idx="0"/>
            <a:endCxn id="120" idx="2"/>
          </p:cNvCxnSpPr>
          <p:nvPr/>
        </p:nvCxnSpPr>
        <p:spPr>
          <a:xfrm flipV="1">
            <a:off x="7759383" y="1963632"/>
            <a:ext cx="4368" cy="153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cto de flecha 158"/>
          <p:cNvCxnSpPr>
            <a:stCxn id="120" idx="0"/>
            <a:endCxn id="119" idx="2"/>
          </p:cNvCxnSpPr>
          <p:nvPr/>
        </p:nvCxnSpPr>
        <p:spPr>
          <a:xfrm flipV="1">
            <a:off x="7763751" y="1416938"/>
            <a:ext cx="0" cy="190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de flecha 161"/>
          <p:cNvCxnSpPr>
            <a:cxnSpLocks/>
            <a:stCxn id="289" idx="0"/>
            <a:endCxn id="118" idx="2"/>
          </p:cNvCxnSpPr>
          <p:nvPr/>
        </p:nvCxnSpPr>
        <p:spPr>
          <a:xfrm flipV="1">
            <a:off x="8604841" y="2317729"/>
            <a:ext cx="2995" cy="118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cto de flecha 166"/>
          <p:cNvCxnSpPr>
            <a:cxnSpLocks/>
            <a:stCxn id="118" idx="0"/>
            <a:endCxn id="121" idx="2"/>
          </p:cNvCxnSpPr>
          <p:nvPr/>
        </p:nvCxnSpPr>
        <p:spPr>
          <a:xfrm flipH="1" flipV="1">
            <a:off x="8604841" y="1751139"/>
            <a:ext cx="2995" cy="144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de flecha 169"/>
          <p:cNvCxnSpPr>
            <a:cxnSpLocks/>
            <a:stCxn id="290" idx="0"/>
            <a:endCxn id="122" idx="2"/>
          </p:cNvCxnSpPr>
          <p:nvPr/>
        </p:nvCxnSpPr>
        <p:spPr>
          <a:xfrm flipV="1">
            <a:off x="9484287" y="2084744"/>
            <a:ext cx="0" cy="136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recto de flecha 172"/>
          <p:cNvCxnSpPr>
            <a:stCxn id="122" idx="0"/>
            <a:endCxn id="123" idx="2"/>
          </p:cNvCxnSpPr>
          <p:nvPr/>
        </p:nvCxnSpPr>
        <p:spPr>
          <a:xfrm flipV="1">
            <a:off x="9484287" y="1567313"/>
            <a:ext cx="0" cy="160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de flecha 175"/>
          <p:cNvCxnSpPr>
            <a:cxnSpLocks/>
            <a:stCxn id="240" idx="0"/>
            <a:endCxn id="288" idx="2"/>
          </p:cNvCxnSpPr>
          <p:nvPr/>
        </p:nvCxnSpPr>
        <p:spPr>
          <a:xfrm flipV="1">
            <a:off x="6900458" y="2210366"/>
            <a:ext cx="4288" cy="22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recto de flecha 177"/>
          <p:cNvCxnSpPr>
            <a:cxnSpLocks/>
            <a:stCxn id="288" idx="0"/>
            <a:endCxn id="287" idx="2"/>
          </p:cNvCxnSpPr>
          <p:nvPr/>
        </p:nvCxnSpPr>
        <p:spPr>
          <a:xfrm flipH="1" flipV="1">
            <a:off x="6904745" y="1720862"/>
            <a:ext cx="1" cy="13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ector recto 185"/>
          <p:cNvCxnSpPr>
            <a:cxnSpLocks/>
            <a:stCxn id="288" idx="1"/>
          </p:cNvCxnSpPr>
          <p:nvPr/>
        </p:nvCxnSpPr>
        <p:spPr>
          <a:xfrm flipH="1">
            <a:off x="5958373" y="2032112"/>
            <a:ext cx="58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ector recto de flecha 189"/>
          <p:cNvCxnSpPr>
            <a:cxnSpLocks/>
            <a:endCxn id="229" idx="2"/>
          </p:cNvCxnSpPr>
          <p:nvPr/>
        </p:nvCxnSpPr>
        <p:spPr>
          <a:xfrm flipV="1">
            <a:off x="5958373" y="1739094"/>
            <a:ext cx="0" cy="326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de flecha 191"/>
          <p:cNvCxnSpPr>
            <a:cxnSpLocks/>
            <a:stCxn id="229" idx="0"/>
            <a:endCxn id="226" idx="2"/>
          </p:cNvCxnSpPr>
          <p:nvPr/>
        </p:nvCxnSpPr>
        <p:spPr>
          <a:xfrm flipV="1">
            <a:off x="5958373" y="1263895"/>
            <a:ext cx="0" cy="118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67BA05DA-22FE-41CF-A24C-7D401B914B7E}"/>
              </a:ext>
            </a:extLst>
          </p:cNvPr>
          <p:cNvSpPr txBox="1"/>
          <p:nvPr/>
        </p:nvSpPr>
        <p:spPr>
          <a:xfrm>
            <a:off x="8572255" y="4909659"/>
            <a:ext cx="2042386" cy="1583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de la captación de Biogás generado en el RSDJ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27F1A4A8-9338-4026-BDBF-83D26807C5E1}"/>
              </a:ext>
            </a:extLst>
          </p:cNvPr>
          <p:cNvSpPr txBox="1"/>
          <p:nvPr/>
        </p:nvSpPr>
        <p:spPr>
          <a:xfrm>
            <a:off x="8570857" y="4586037"/>
            <a:ext cx="2048677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Continuar la generación de energía y reducción de emisiones a partir del Biogás captado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8" name="Conector recto de flecha 207">
            <a:extLst>
              <a:ext uri="{FF2B5EF4-FFF2-40B4-BE49-F238E27FC236}">
                <a16:creationId xmlns:a16="http://schemas.microsoft.com/office/drawing/2014/main" id="{65B30E77-9081-4B9C-A185-850E70144F8E}"/>
              </a:ext>
            </a:extLst>
          </p:cNvPr>
          <p:cNvCxnSpPr>
            <a:cxnSpLocks/>
            <a:stCxn id="137" idx="0"/>
            <a:endCxn id="136" idx="2"/>
          </p:cNvCxnSpPr>
          <p:nvPr/>
        </p:nvCxnSpPr>
        <p:spPr>
          <a:xfrm flipV="1">
            <a:off x="11448844" y="4934296"/>
            <a:ext cx="0" cy="8111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ector recto de flecha 290">
            <a:extLst>
              <a:ext uri="{FF2B5EF4-FFF2-40B4-BE49-F238E27FC236}">
                <a16:creationId xmlns:a16="http://schemas.microsoft.com/office/drawing/2014/main" id="{11F1859B-3A93-4BC2-BAD9-5DEBA01DDE4C}"/>
              </a:ext>
            </a:extLst>
          </p:cNvPr>
          <p:cNvCxnSpPr>
            <a:cxnSpLocks/>
            <a:stCxn id="42" idx="0"/>
          </p:cNvCxnSpPr>
          <p:nvPr/>
        </p:nvCxnSpPr>
        <p:spPr>
          <a:xfrm flipV="1">
            <a:off x="2861904" y="3815555"/>
            <a:ext cx="0" cy="11231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: angular 406">
            <a:extLst>
              <a:ext uri="{FF2B5EF4-FFF2-40B4-BE49-F238E27FC236}">
                <a16:creationId xmlns:a16="http://schemas.microsoft.com/office/drawing/2014/main" id="{0C01CFCD-05DE-41DB-8327-0D52AA5BB2EB}"/>
              </a:ext>
            </a:extLst>
          </p:cNvPr>
          <p:cNvCxnSpPr>
            <a:cxnSpLocks/>
            <a:endCxn id="129" idx="2"/>
          </p:cNvCxnSpPr>
          <p:nvPr/>
        </p:nvCxnSpPr>
        <p:spPr>
          <a:xfrm rot="5400000" flipH="1" flipV="1">
            <a:off x="11318389" y="4332908"/>
            <a:ext cx="246595" cy="2"/>
          </a:xfrm>
          <a:prstGeom prst="bentConnector3">
            <a:avLst>
              <a:gd name="adj1" fmla="val 50000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de flecha 416">
            <a:extLst>
              <a:ext uri="{FF2B5EF4-FFF2-40B4-BE49-F238E27FC236}">
                <a16:creationId xmlns:a16="http://schemas.microsoft.com/office/drawing/2014/main" id="{BCE23C0A-69CF-4C42-8929-97D04E6D4492}"/>
              </a:ext>
            </a:extLst>
          </p:cNvPr>
          <p:cNvCxnSpPr>
            <a:cxnSpLocks/>
            <a:stCxn id="61" idx="0"/>
            <a:endCxn id="62" idx="2"/>
          </p:cNvCxnSpPr>
          <p:nvPr/>
        </p:nvCxnSpPr>
        <p:spPr>
          <a:xfrm flipV="1">
            <a:off x="9593448" y="4810457"/>
            <a:ext cx="1748" cy="9920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ector recto de flecha 420">
            <a:extLst>
              <a:ext uri="{FF2B5EF4-FFF2-40B4-BE49-F238E27FC236}">
                <a16:creationId xmlns:a16="http://schemas.microsoft.com/office/drawing/2014/main" id="{F3A75B17-CA73-4781-B28F-037AD23A437B}"/>
              </a:ext>
            </a:extLst>
          </p:cNvPr>
          <p:cNvCxnSpPr>
            <a:cxnSpLocks/>
            <a:stCxn id="62" idx="0"/>
          </p:cNvCxnSpPr>
          <p:nvPr/>
        </p:nvCxnSpPr>
        <p:spPr>
          <a:xfrm flipH="1" flipV="1">
            <a:off x="9595195" y="4445309"/>
            <a:ext cx="1" cy="14072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Conector recto de flecha 437">
            <a:extLst>
              <a:ext uri="{FF2B5EF4-FFF2-40B4-BE49-F238E27FC236}">
                <a16:creationId xmlns:a16="http://schemas.microsoft.com/office/drawing/2014/main" id="{4143AF71-C5AE-4A29-98C2-071A183F1AAD}"/>
              </a:ext>
            </a:extLst>
          </p:cNvPr>
          <p:cNvCxnSpPr>
            <a:cxnSpLocks/>
            <a:stCxn id="53" idx="0"/>
          </p:cNvCxnSpPr>
          <p:nvPr/>
        </p:nvCxnSpPr>
        <p:spPr>
          <a:xfrm flipH="1" flipV="1">
            <a:off x="7954520" y="4107057"/>
            <a:ext cx="1028" cy="11842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ector recto de flecha 441">
            <a:extLst>
              <a:ext uri="{FF2B5EF4-FFF2-40B4-BE49-F238E27FC236}">
                <a16:creationId xmlns:a16="http://schemas.microsoft.com/office/drawing/2014/main" id="{DDD74ACD-673D-43DF-AF5C-43A591B9284B}"/>
              </a:ext>
            </a:extLst>
          </p:cNvPr>
          <p:cNvCxnSpPr>
            <a:cxnSpLocks/>
            <a:stCxn id="72" idx="0"/>
            <a:endCxn id="53" idx="2"/>
          </p:cNvCxnSpPr>
          <p:nvPr/>
        </p:nvCxnSpPr>
        <p:spPr>
          <a:xfrm flipH="1" flipV="1">
            <a:off x="7955548" y="4515943"/>
            <a:ext cx="1631" cy="5343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Conector recto de flecha 444">
            <a:extLst>
              <a:ext uri="{FF2B5EF4-FFF2-40B4-BE49-F238E27FC236}">
                <a16:creationId xmlns:a16="http://schemas.microsoft.com/office/drawing/2014/main" id="{665E0BCD-6D68-4CAE-8625-B68C5AB76021}"/>
              </a:ext>
            </a:extLst>
          </p:cNvPr>
          <p:cNvCxnSpPr>
            <a:cxnSpLocks/>
            <a:stCxn id="130" idx="0"/>
            <a:endCxn id="72" idx="2"/>
          </p:cNvCxnSpPr>
          <p:nvPr/>
        </p:nvCxnSpPr>
        <p:spPr>
          <a:xfrm flipV="1">
            <a:off x="7957179" y="4859838"/>
            <a:ext cx="0" cy="10059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de flecha 569">
            <a:extLst>
              <a:ext uri="{FF2B5EF4-FFF2-40B4-BE49-F238E27FC236}">
                <a16:creationId xmlns:a16="http://schemas.microsoft.com/office/drawing/2014/main" id="{35880B60-B407-414E-8ED9-E4FA98B1AB85}"/>
              </a:ext>
            </a:extLst>
          </p:cNvPr>
          <p:cNvCxnSpPr>
            <a:cxnSpLocks/>
            <a:stCxn id="131" idx="0"/>
            <a:endCxn id="130" idx="2"/>
          </p:cNvCxnSpPr>
          <p:nvPr/>
        </p:nvCxnSpPr>
        <p:spPr>
          <a:xfrm flipV="1">
            <a:off x="7957177" y="5316936"/>
            <a:ext cx="2" cy="9552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CuadroTexto 165">
            <a:extLst>
              <a:ext uri="{FF2B5EF4-FFF2-40B4-BE49-F238E27FC236}">
                <a16:creationId xmlns:a16="http://schemas.microsoft.com/office/drawing/2014/main" id="{5D3FAA89-722F-4209-8D34-0658AC136B86}"/>
              </a:ext>
            </a:extLst>
          </p:cNvPr>
          <p:cNvSpPr txBox="1"/>
          <p:nvPr/>
        </p:nvSpPr>
        <p:spPr>
          <a:xfrm>
            <a:off x="11651180" y="2538974"/>
            <a:ext cx="393581" cy="6867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Ampliar cobertura en los Proyectos a realizar con la comunidad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3A0F6A76-D87C-4941-A166-8421BF12E692}"/>
              </a:ext>
            </a:extLst>
          </p:cNvPr>
          <p:cNvSpPr txBox="1"/>
          <p:nvPr/>
        </p:nvSpPr>
        <p:spPr>
          <a:xfrm>
            <a:off x="11596579" y="1341439"/>
            <a:ext cx="515298" cy="10169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cs typeface="Arial" panose="020B0604020202020204" pitchFamily="34" charset="0"/>
              </a:rPr>
              <a:t>Aumento de recursos a recibir por venta de Certificados de Reducción de emisiones y venta de energía destinado a  Plan de gestión Social </a:t>
            </a:r>
            <a:endParaRPr lang="es-CO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1" name="Conector recto de flecha 170">
            <a:extLst>
              <a:ext uri="{FF2B5EF4-FFF2-40B4-BE49-F238E27FC236}">
                <a16:creationId xmlns:a16="http://schemas.microsoft.com/office/drawing/2014/main" id="{ABD3DD61-5D6C-4D97-A6DE-310882E2B2DD}"/>
              </a:ext>
            </a:extLst>
          </p:cNvPr>
          <p:cNvCxnSpPr>
            <a:cxnSpLocks/>
            <a:stCxn id="166" idx="0"/>
            <a:endCxn id="168" idx="2"/>
          </p:cNvCxnSpPr>
          <p:nvPr/>
        </p:nvCxnSpPr>
        <p:spPr>
          <a:xfrm flipV="1">
            <a:off x="11847971" y="2358384"/>
            <a:ext cx="6257" cy="18059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09C23457-425F-4720-B5A0-CA0ADC5FFC96}"/>
              </a:ext>
            </a:extLst>
          </p:cNvPr>
          <p:cNvSpPr txBox="1"/>
          <p:nvPr/>
        </p:nvSpPr>
        <p:spPr>
          <a:xfrm>
            <a:off x="10827697" y="5771235"/>
            <a:ext cx="1242291" cy="42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429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Contratar la implementación de alternativas de tratamiento de residuos y la operación en el predio Doña Juana que permita el cierre progresivo de la modalidad de </a:t>
            </a:r>
            <a:r>
              <a:rPr lang="es-MX" sz="429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Relleno Sanitario. </a:t>
            </a:r>
            <a:endParaRPr lang="es-MX" sz="429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cxnSp>
        <p:nvCxnSpPr>
          <p:cNvPr id="163" name="Conector recto de flecha 162">
            <a:extLst>
              <a:ext uri="{FF2B5EF4-FFF2-40B4-BE49-F238E27FC236}">
                <a16:creationId xmlns:a16="http://schemas.microsoft.com/office/drawing/2014/main" id="{B545ABF4-A028-43CB-85AD-D1BA1F95DEAF}"/>
              </a:ext>
            </a:extLst>
          </p:cNvPr>
          <p:cNvCxnSpPr>
            <a:cxnSpLocks/>
            <a:stCxn id="161" idx="0"/>
            <a:endCxn id="137" idx="2"/>
          </p:cNvCxnSpPr>
          <p:nvPr/>
        </p:nvCxnSpPr>
        <p:spPr>
          <a:xfrm flipV="1">
            <a:off x="11448843" y="5636094"/>
            <a:ext cx="1" cy="13514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5FE386A3-F719-4A08-BDB6-0EDC8669A82C}"/>
              </a:ext>
            </a:extLst>
          </p:cNvPr>
          <p:cNvSpPr txBox="1"/>
          <p:nvPr/>
        </p:nvSpPr>
        <p:spPr>
          <a:xfrm>
            <a:off x="3605395" y="5338807"/>
            <a:ext cx="2001659" cy="29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29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Cumplimento en los objetivos propuestos a través de :  Acuerdo de París,  Acuerdo de Montreal ,  ODS ,  Acuerdo de Minamata frente al manejo integral de RSU</a:t>
            </a:r>
            <a:endParaRPr lang="es-CO" sz="429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268BE8BD-E4F8-401D-BDF8-C1B8856BBA74}"/>
              </a:ext>
            </a:extLst>
          </p:cNvPr>
          <p:cNvSpPr txBox="1"/>
          <p:nvPr/>
        </p:nvSpPr>
        <p:spPr>
          <a:xfrm>
            <a:off x="8613940" y="4252305"/>
            <a:ext cx="1938187" cy="224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429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Construcción de la infraestructura  eficiente que  permita  la  evacuación de gases a través de las chimeneas. </a:t>
            </a:r>
          </a:p>
        </p:txBody>
      </p:sp>
      <p:cxnSp>
        <p:nvCxnSpPr>
          <p:cNvPr id="158" name="Conector recto de flecha 157">
            <a:extLst>
              <a:ext uri="{FF2B5EF4-FFF2-40B4-BE49-F238E27FC236}">
                <a16:creationId xmlns:a16="http://schemas.microsoft.com/office/drawing/2014/main" id="{C0CEF054-8213-42E7-AC1E-839E0B3B7BC6}"/>
              </a:ext>
            </a:extLst>
          </p:cNvPr>
          <p:cNvCxnSpPr>
            <a:cxnSpLocks/>
          </p:cNvCxnSpPr>
          <p:nvPr/>
        </p:nvCxnSpPr>
        <p:spPr>
          <a:xfrm flipH="1" flipV="1">
            <a:off x="9576089" y="4082880"/>
            <a:ext cx="6546" cy="16497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de flecha 131">
            <a:extLst>
              <a:ext uri="{FF2B5EF4-FFF2-40B4-BE49-F238E27FC236}">
                <a16:creationId xmlns:a16="http://schemas.microsoft.com/office/drawing/2014/main" id="{94950A53-4015-42F0-91B2-FE11D09C7BA0}"/>
              </a:ext>
            </a:extLst>
          </p:cNvPr>
          <p:cNvCxnSpPr>
            <a:cxnSpLocks/>
          </p:cNvCxnSpPr>
          <p:nvPr/>
        </p:nvCxnSpPr>
        <p:spPr>
          <a:xfrm flipH="1" flipV="1">
            <a:off x="11838965" y="3267953"/>
            <a:ext cx="6397" cy="192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639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68A402-562C-4F48-B81C-84CB4900B200}"/>
</file>

<file path=customXml/itemProps2.xml><?xml version="1.0" encoding="utf-8"?>
<ds:datastoreItem xmlns:ds="http://schemas.openxmlformats.org/officeDocument/2006/customXml" ds:itemID="{54E727BD-B0C6-4EBB-8904-24AA306710CB}"/>
</file>

<file path=customXml/itemProps3.xml><?xml version="1.0" encoding="utf-8"?>
<ds:datastoreItem xmlns:ds="http://schemas.openxmlformats.org/officeDocument/2006/customXml" ds:itemID="{16223A62-3121-4E18-8A8B-8540BFAD15F0}"/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1931</Words>
  <Application>Microsoft Office PowerPoint</Application>
  <PresentationFormat>Panorámica</PresentationFormat>
  <Paragraphs>130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Avila Lopez</dc:creator>
  <cp:lastModifiedBy>casa</cp:lastModifiedBy>
  <cp:revision>2</cp:revision>
  <dcterms:created xsi:type="dcterms:W3CDTF">2020-11-24T21:50:24Z</dcterms:created>
  <dcterms:modified xsi:type="dcterms:W3CDTF">2020-12-05T22:47:55Z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